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257" r:id="rId2"/>
    <p:sldId id="295" r:id="rId3"/>
    <p:sldId id="258" r:id="rId4"/>
    <p:sldId id="259" r:id="rId5"/>
    <p:sldId id="260" r:id="rId6"/>
    <p:sldId id="283" r:id="rId7"/>
    <p:sldId id="266" r:id="rId8"/>
    <p:sldId id="267" r:id="rId9"/>
    <p:sldId id="268" r:id="rId10"/>
    <p:sldId id="287" r:id="rId11"/>
    <p:sldId id="292" r:id="rId12"/>
    <p:sldId id="291" r:id="rId13"/>
    <p:sldId id="284" r:id="rId14"/>
    <p:sldId id="271" r:id="rId15"/>
    <p:sldId id="288" r:id="rId16"/>
    <p:sldId id="270" r:id="rId17"/>
    <p:sldId id="293" r:id="rId18"/>
    <p:sldId id="269" r:id="rId19"/>
    <p:sldId id="285" r:id="rId20"/>
    <p:sldId id="273" r:id="rId21"/>
    <p:sldId id="289" r:id="rId22"/>
    <p:sldId id="294" r:id="rId23"/>
    <p:sldId id="290" r:id="rId24"/>
    <p:sldId id="286" r:id="rId25"/>
    <p:sldId id="280" r:id="rId26"/>
    <p:sldId id="279" r:id="rId27"/>
    <p:sldId id="25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269E0A"/>
    <a:srgbClr val="E6F10D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50" d="100"/>
          <a:sy n="50" d="100"/>
        </p:scale>
        <p:origin x="-70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6F3C72-5D66-45F1-B7DB-B3D9AC1A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89F6-6B57-46BD-8C44-0A3554D9E24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30105-CC7E-46B9-9183-2BDEBCB563C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F1768-8991-4945-9E04-F8ED7BBF64F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3C36D-E63C-41ED-BFDA-D050BB8E5DE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5987-400D-47B6-8EFE-12A82507DC0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C18D1-E020-408D-B763-7E34D5A7E8C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58563-1B88-4305-8E27-90D155C1C7E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D47AB-A78F-448C-841F-4B74F05B659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C233C-767E-4984-84F8-7B03F72FFDD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E94BE-E806-4BF3-B40C-3D4D1C1E836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42A0D-33DE-4B1D-AF75-30A4A44B95C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26814-525D-42A0-8FFE-C247A63791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BFF14-5D67-49E6-83CB-5EC3C50CCEB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04B04-8342-4B9E-85F1-716A529A273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B0080-F376-4FEF-BBCD-EAF614D0561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327C5-31C4-4F23-AEE7-78034C39705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97E35-FC9C-4DE1-B35C-8D26D27F5DA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F5254-143F-420B-891E-9E6611D17DC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9D15-3569-47F3-956D-89C105899CE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7611E-7FF6-4E23-8FE5-1CC7B41E4D0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9BCB7-5089-4938-8736-7A85B992CDE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F4DE2-DE4D-4A5C-95F9-C17C616DE8A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3DE80-059E-4A46-8BC4-CCBCCD9542A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F1F7E-E1A4-4995-BFFF-00F53E2E691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01BF9-46F8-472B-B2C5-8A004D2E33E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B89EE-328B-4052-B5A1-1DC204CC5BC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3429000"/>
            <a:ext cx="4800600" cy="4572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05D7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4800600" cy="2819400"/>
          </a:xfrm>
        </p:spPr>
        <p:txBody>
          <a:bodyPr/>
          <a:lstStyle>
            <a:lvl1pPr algn="l">
              <a:defRPr sz="4800">
                <a:solidFill>
                  <a:srgbClr val="0099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344C-393F-4D10-A007-489B5860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CB091-7C2F-47C8-BB89-13B01424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457200"/>
            <a:ext cx="17907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2197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BC9F-F92C-4298-94FE-4CE1E48F1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9BED-7E6F-460D-A14D-0992559DE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8A00-8D90-4DEC-B4B6-F15C37E71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3ACF-63C2-4B43-914E-8E5B94F82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C3FE-3168-46DF-B6F7-241980699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E342-77B1-4772-B0B4-1EBFD774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75A2-79E0-4B97-B13A-BE2F1879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29058-174D-4FF5-964F-E4FBA92A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06FE-2753-477F-8B8A-34375F96B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DEC125-CA8C-4F8B-8C80-B8F86121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greenpeople.co.uk/GP_Images/features/efa1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iologyjunction.com/images/nucleotide1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24384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8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</a:p>
        </p:txBody>
      </p:sp>
      <p:pic>
        <p:nvPicPr>
          <p:cNvPr id="3075" name="Picture 5" descr="http://www.biology.lsu.edu/introbio/Link2/triglycer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3257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https://motherjones.com/files/images/dna_double_helix_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2273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http://mansfield.osu.edu/~sabedon/069malt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33400"/>
            <a:ext cx="3571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FUNCTIONS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1.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Short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term energy storage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</a:p>
        </p:txBody>
      </p:sp>
      <p:pic>
        <p:nvPicPr>
          <p:cNvPr id="11268" name="Picture 10" descr="http://www.infobarrel.com/media/image/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 descr="http://notabene.typepad.com/.a/6a00d8341cb68453ef0115723d8d58970b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0"/>
            <a:ext cx="2714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http://subdivided_we_stand.typepad.com/photos/uncategorized/2007/08/27/doughn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22574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Structural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support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    a. 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Cellulose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plants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   b.  Chitin in animals    			        (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exoskeleton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pic>
        <p:nvPicPr>
          <p:cNvPr id="12292" name="Picture 6" descr="http://t2.gstatic.com/images?q=tbn:ANd9GcRq92Yf4nbvgRm6uRVDo1U8j-2oRHI5MgN8oHp86MUYD7QLZcFk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27432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academic.brooklyn.cuny.edu/biology/bio4fv/page/chitin-cu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82950"/>
            <a:ext cx="256063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94" name="Elbow Connector 11"/>
          <p:cNvCxnSpPr>
            <a:cxnSpLocks noChangeShapeType="1"/>
          </p:cNvCxnSpPr>
          <p:nvPr/>
        </p:nvCxnSpPr>
        <p:spPr bwMode="auto">
          <a:xfrm rot="10800000" flipV="1">
            <a:off x="1371600" y="2514600"/>
            <a:ext cx="12192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5" name="Elbow Connector 15"/>
          <p:cNvCxnSpPr>
            <a:cxnSpLocks noChangeShapeType="1"/>
          </p:cNvCxnSpPr>
          <p:nvPr/>
        </p:nvCxnSpPr>
        <p:spPr bwMode="auto">
          <a:xfrm>
            <a:off x="4876800" y="3886200"/>
            <a:ext cx="1295400" cy="1143000"/>
          </a:xfrm>
          <a:prstGeom prst="bentConnector3">
            <a:avLst>
              <a:gd name="adj1" fmla="val 5294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pic>
        <p:nvPicPr>
          <p:cNvPr id="13315" name="Picture 2" descr="http://timsfit.com/wp-content/uploads/2011/08/Carbohydrate-food-shot-car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8674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57200" y="32766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Compounds that are </a:t>
            </a:r>
            <a:r>
              <a:rPr lang="en-US" sz="3600" b="1" u="sng">
                <a:solidFill>
                  <a:srgbClr val="FF0000"/>
                </a:solidFill>
              </a:rPr>
              <a:t>not</a:t>
            </a:r>
            <a:r>
              <a:rPr lang="en-US" sz="3600" b="1"/>
              <a:t> </a:t>
            </a:r>
            <a:r>
              <a:rPr lang="en-US" sz="3600" b="1" u="sng">
                <a:solidFill>
                  <a:srgbClr val="FF0000"/>
                </a:solidFill>
              </a:rPr>
              <a:t>soluble</a:t>
            </a:r>
            <a:r>
              <a:rPr lang="en-US" sz="3600" b="1"/>
              <a:t> in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CHO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MONOMERS: </a:t>
            </a:r>
          </a:p>
          <a:p>
            <a:pPr eaLnBrk="1" hangingPunct="1">
              <a:buFontTx/>
              <a:buNone/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glycerol</a:t>
            </a:r>
            <a:r>
              <a:rPr lang="en-US" sz="3600" b="1" dirty="0" smtClean="0">
                <a:latin typeface="Comic Sans MS" pitchFamily="66" charset="0"/>
              </a:rPr>
              <a:t> and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fatty acids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POLYMER:  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triglyceride</a:t>
            </a:r>
            <a:endParaRPr lang="en-US" sz="3600" b="1" u="sng" dirty="0" smtClean="0">
              <a:latin typeface="Comic Sans MS" pitchFamily="66" charset="0"/>
            </a:endParaRPr>
          </a:p>
        </p:txBody>
      </p:sp>
      <p:pic>
        <p:nvPicPr>
          <p:cNvPr id="15364" name="il_fi" descr="http://www.greenpeople.co.uk/GP_Images/features/efa1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38400" y="4267200"/>
            <a:ext cx="4056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905000"/>
            <a:ext cx="1755775" cy="3733800"/>
            <a:chOff x="384" y="1392"/>
            <a:chExt cx="1106" cy="2352"/>
          </a:xfrm>
        </p:grpSpPr>
        <p:grpSp>
          <p:nvGrpSpPr>
            <p:cNvPr id="16403" name="Group 5"/>
            <p:cNvGrpSpPr>
              <a:grpSpLocks/>
            </p:cNvGrpSpPr>
            <p:nvPr/>
          </p:nvGrpSpPr>
          <p:grpSpPr bwMode="auto">
            <a:xfrm>
              <a:off x="480" y="1824"/>
              <a:ext cx="912" cy="1920"/>
              <a:chOff x="480" y="2112"/>
              <a:chExt cx="912" cy="1920"/>
            </a:xfrm>
          </p:grpSpPr>
          <p:sp>
            <p:nvSpPr>
              <p:cNvPr id="16405" name="Rectangle 6"/>
              <p:cNvSpPr>
                <a:spLocks noChangeArrowheads="1"/>
              </p:cNvSpPr>
              <p:nvPr/>
            </p:nvSpPr>
            <p:spPr bwMode="auto">
              <a:xfrm>
                <a:off x="480" y="2112"/>
                <a:ext cx="912" cy="192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6406" name="Text Box 7"/>
              <p:cNvSpPr txBox="1">
                <a:spLocks noChangeArrowheads="1"/>
              </p:cNvSpPr>
              <p:nvPr/>
            </p:nvSpPr>
            <p:spPr bwMode="auto">
              <a:xfrm>
                <a:off x="624" y="2160"/>
                <a:ext cx="737" cy="175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    H</a:t>
                </a:r>
              </a:p>
              <a:p>
                <a:endParaRPr lang="en-US" sz="9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H-C----O</a:t>
                </a:r>
              </a:p>
              <a:p>
                <a:endParaRPr lang="en-US" sz="28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H-C----O</a:t>
                </a:r>
              </a:p>
              <a:p>
                <a:endParaRPr lang="en-US" sz="28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H-C----O</a:t>
                </a:r>
              </a:p>
              <a:p>
                <a:endParaRPr lang="en-US" sz="12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    H</a:t>
                </a:r>
              </a:p>
            </p:txBody>
          </p:sp>
          <p:sp>
            <p:nvSpPr>
              <p:cNvPr id="16407" name="Line 8"/>
              <p:cNvSpPr>
                <a:spLocks noChangeShapeType="1"/>
              </p:cNvSpPr>
              <p:nvPr/>
            </p:nvSpPr>
            <p:spPr bwMode="auto">
              <a:xfrm>
                <a:off x="912" y="235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Line 9"/>
              <p:cNvSpPr>
                <a:spLocks noChangeShapeType="1"/>
              </p:cNvSpPr>
              <p:nvPr/>
            </p:nvSpPr>
            <p:spPr bwMode="auto">
              <a:xfrm flipV="1">
                <a:off x="9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Line 10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Line 11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4" name="Text Box 12"/>
            <p:cNvSpPr txBox="1">
              <a:spLocks noChangeArrowheads="1"/>
            </p:cNvSpPr>
            <p:nvPr/>
          </p:nvSpPr>
          <p:spPr bwMode="auto">
            <a:xfrm>
              <a:off x="384" y="1392"/>
              <a:ext cx="110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Arial" charset="0"/>
                </a:rPr>
                <a:t>glycerol</a:t>
              </a:r>
              <a:endParaRPr lang="en-US" sz="3200">
                <a:latin typeface="Arial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133600" y="2209800"/>
            <a:ext cx="5965825" cy="1997075"/>
            <a:chOff x="1296" y="1632"/>
            <a:chExt cx="3758" cy="1258"/>
          </a:xfrm>
        </p:grpSpPr>
        <p:grpSp>
          <p:nvGrpSpPr>
            <p:cNvPr id="16398" name="Group 14"/>
            <p:cNvGrpSpPr>
              <a:grpSpLocks/>
            </p:cNvGrpSpPr>
            <p:nvPr/>
          </p:nvGrpSpPr>
          <p:grpSpPr bwMode="auto">
            <a:xfrm>
              <a:off x="1296" y="2400"/>
              <a:ext cx="3758" cy="490"/>
              <a:chOff x="1296" y="2400"/>
              <a:chExt cx="3758" cy="490"/>
            </a:xfrm>
          </p:grpSpPr>
          <p:sp>
            <p:nvSpPr>
              <p:cNvPr id="16400" name="Text Box 15"/>
              <p:cNvSpPr txBox="1">
                <a:spLocks noChangeArrowheads="1"/>
              </p:cNvSpPr>
              <p:nvPr/>
            </p:nvSpPr>
            <p:spPr bwMode="auto">
              <a:xfrm>
                <a:off x="1392" y="2400"/>
                <a:ext cx="3662" cy="49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O</a:t>
                </a:r>
              </a:p>
              <a:p>
                <a:endParaRPr lang="en-US" sz="500" b="1">
                  <a:solidFill>
                    <a:srgbClr val="CC0000"/>
                  </a:solidFill>
                  <a:latin typeface="Arial" charset="0"/>
                </a:endParaRPr>
              </a:p>
              <a:p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C-CH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3</a:t>
                </a:r>
                <a:endParaRPr lang="en-US" sz="20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16401" name="Text Box 16"/>
              <p:cNvSpPr txBox="1">
                <a:spLocks noChangeArrowheads="1"/>
              </p:cNvSpPr>
              <p:nvPr/>
            </p:nvSpPr>
            <p:spPr bwMode="auto">
              <a:xfrm rot="5320813">
                <a:off x="1422" y="2466"/>
                <a:ext cx="22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  <a:latin typeface="Arial" charset="0"/>
                  </a:rPr>
                  <a:t>=</a:t>
                </a:r>
              </a:p>
            </p:txBody>
          </p:sp>
          <p:sp>
            <p:nvSpPr>
              <p:cNvPr id="16402" name="Line 17"/>
              <p:cNvSpPr>
                <a:spLocks noChangeShapeType="1"/>
              </p:cNvSpPr>
              <p:nvPr/>
            </p:nvSpPr>
            <p:spPr bwMode="auto">
              <a:xfrm>
                <a:off x="1296" y="2736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9" name="Text Box 18"/>
            <p:cNvSpPr txBox="1">
              <a:spLocks noChangeArrowheads="1"/>
            </p:cNvSpPr>
            <p:nvPr/>
          </p:nvSpPr>
          <p:spPr bwMode="auto">
            <a:xfrm>
              <a:off x="2496" y="1632"/>
              <a:ext cx="1797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charset="0"/>
                </a:rPr>
                <a:t>3 fatty acids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133600" y="2667000"/>
            <a:ext cx="5965825" cy="777875"/>
            <a:chOff x="1296" y="1920"/>
            <a:chExt cx="3758" cy="490"/>
          </a:xfrm>
        </p:grpSpPr>
        <p:sp>
          <p:nvSpPr>
            <p:cNvPr id="16395" name="Text Box 20"/>
            <p:cNvSpPr txBox="1">
              <a:spLocks noChangeArrowheads="1"/>
            </p:cNvSpPr>
            <p:nvPr/>
          </p:nvSpPr>
          <p:spPr bwMode="auto">
            <a:xfrm>
              <a:off x="1392" y="1920"/>
              <a:ext cx="3662" cy="4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O</a:t>
              </a:r>
            </a:p>
            <a:p>
              <a:endParaRPr lang="en-US" sz="500" b="1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C-CH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3</a:t>
              </a:r>
              <a:endParaRPr lang="en-US" sz="2000" b="1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6396" name="Text Box 21"/>
            <p:cNvSpPr txBox="1">
              <a:spLocks noChangeArrowheads="1"/>
            </p:cNvSpPr>
            <p:nvPr/>
          </p:nvSpPr>
          <p:spPr bwMode="auto">
            <a:xfrm rot="5320813">
              <a:off x="1422" y="1986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6397" name="Line 22"/>
            <p:cNvSpPr>
              <a:spLocks noChangeShapeType="1"/>
            </p:cNvSpPr>
            <p:nvPr/>
          </p:nvSpPr>
          <p:spPr bwMode="auto">
            <a:xfrm flipH="1">
              <a:off x="1296" y="23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133600" y="4191000"/>
            <a:ext cx="5867400" cy="1463675"/>
            <a:chOff x="1296" y="2880"/>
            <a:chExt cx="3696" cy="922"/>
          </a:xfrm>
        </p:grpSpPr>
        <p:sp>
          <p:nvSpPr>
            <p:cNvPr id="16391" name="Text Box 24"/>
            <p:cNvSpPr txBox="1">
              <a:spLocks noChangeArrowheads="1"/>
            </p:cNvSpPr>
            <p:nvPr/>
          </p:nvSpPr>
          <p:spPr bwMode="auto">
            <a:xfrm>
              <a:off x="1392" y="2880"/>
              <a:ext cx="1546" cy="4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O</a:t>
              </a:r>
            </a:p>
            <a:p>
              <a:endParaRPr lang="en-US" sz="500" b="1">
                <a:solidFill>
                  <a:srgbClr val="006600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C-CH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</a:p>
          </p:txBody>
        </p:sp>
        <p:sp>
          <p:nvSpPr>
            <p:cNvPr id="16392" name="Rectangle 25"/>
            <p:cNvSpPr>
              <a:spLocks noChangeArrowheads="1"/>
            </p:cNvSpPr>
            <p:nvPr/>
          </p:nvSpPr>
          <p:spPr bwMode="auto">
            <a:xfrm rot="1384152">
              <a:off x="2784" y="3552"/>
              <a:ext cx="220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=CH-CH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6393" name="Text Box 26"/>
            <p:cNvSpPr txBox="1">
              <a:spLocks noChangeArrowheads="1"/>
            </p:cNvSpPr>
            <p:nvPr/>
          </p:nvSpPr>
          <p:spPr bwMode="auto">
            <a:xfrm rot="5320813">
              <a:off x="1422" y="2958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6394" name="Line 27"/>
            <p:cNvSpPr>
              <a:spLocks noChangeShapeType="1"/>
            </p:cNvSpPr>
            <p:nvPr/>
          </p:nvSpPr>
          <p:spPr bwMode="auto">
            <a:xfrm flipH="1">
              <a:off x="1296" y="3216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FUNCTIONS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latin typeface="Comic Sans MS" pitchFamily="66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Long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term energy storage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2.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Insulation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(protection against heat loss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3.	Protection (padding)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4.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water loss</a:t>
            </a:r>
          </a:p>
        </p:txBody>
      </p:sp>
      <p:pic>
        <p:nvPicPr>
          <p:cNvPr id="17412" name="Picture 7" descr="http://www.itsnature.org/Ice/images/article-images/wal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http://razorfamilyfarms.com/blog/wp-content/img_5306c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14838"/>
            <a:ext cx="34194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latin typeface="Comic Sans MS" pitchFamily="66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5.	Send chemical messages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steroids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6.	Major component of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membrane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	   (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phospholipid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3200" b="1" dirty="0" smtClean="0">
              <a:latin typeface="Comic Sans MS" pitchFamily="66" charset="0"/>
            </a:endParaRPr>
          </a:p>
        </p:txBody>
      </p:sp>
      <p:pic>
        <p:nvPicPr>
          <p:cNvPr id="18436" name="Picture 4" descr="http://www.sleepingdogstudios.com/Network/Biology/Bio_2.3_files/slide0010_image0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581400"/>
            <a:ext cx="4286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096000" y="3124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Cell Membrane</a:t>
            </a:r>
          </a:p>
        </p:txBody>
      </p:sp>
      <p:cxnSp>
        <p:nvCxnSpPr>
          <p:cNvPr id="18438" name="Straight Arrow Connector 7"/>
          <p:cNvCxnSpPr>
            <a:cxnSpLocks noChangeShapeType="1"/>
          </p:cNvCxnSpPr>
          <p:nvPr/>
        </p:nvCxnSpPr>
        <p:spPr bwMode="auto">
          <a:xfrm flipH="1">
            <a:off x="6858000" y="3505200"/>
            <a:ext cx="6096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39" name="AutoShape 6" descr="data:image/jpg;base64,/9j/4AAQSkZJRgABAQAAAQABAAD/2wCEAAkGBhQPEBASEhIPFBUVFBIQERMYFhgWFhUWGBYXFBQdIBMcJygeFxkkHhgaHzMgLycpOCwsFR8xQTMqQSgtLCkBCQoKDQsFGQUOGTUeEiExNTYuKTMxNS8pLDI2KSkpKSkpKTUpKSk2MSkpLCkpMjU1KTYqNikpKSk2NSopNCwpKf/AABEIAIgA8AMBIgACEQEDEQH/xAAbAAEAAwEBAQEAAAAAAAAAAAAABAUGAwECB//EAEcQAAIBAwMCAwUBCgsIAwAAAAECAwAEEQUSIRMxBiJBFCMyUWG0FRY0QlJxdIGDkQczRFOSlKGzwtPUJDVUVWJzgrFDY3L/xAAVAQEBAAAAAAAAAAAAAAAAAAAAAf/EABYRAQEBAAAAAAAAAAAAAAAAAAABEf/aAAwDAQACEQMRAD8A/caUpQKUpQKUpQKUpQKUpQKrtRM6MJItsigYeA4VjycFJSQAeeQwIO0YK87rGvNwoIWm6xHcbgpKumOpEw2yR5zt3J3AODg9jjjNSLq7SFGkkdERRlnZgqqPqx4FR9Q0mO42lgQ6Z6cinbJHuxu2yDlc4GR645zVR4YsOui3FxJJNIsk6IWICr05pIlIiUBA2FGTjOflQSzqU1z5bdHiQ97iVMceoSBsMW54LAAcnDY2nwa29txeKqqP5UvlgP8A+gWJg9B5iRn8arulAzVbe64qOYo1aeYAFooyuUBGQXYkLGD6ZIzzjODiP97CrxDNPbxn4oYiqx/+IKkxfPyFc5qysbBIECRIqKMnA9SeSSe5Ynkk8k8mgrepdxe8cRTKeXhjUq8efyJGbEoAHIIUsSSMcR1N07V47jcEbzpjqRsNskec43Rnlc4OD2OOCam1C1HSUuNpberLnZIjFHXONwDjnBwMjsdo44GA73d2kKNJI6Ii8s7MFUD6seBVdHezXLL00aGIEM0ki+eRc9kiJymfVmGQMAKScpB8L2PWRbi4d55VkuERnC7U2TSRArGoCo5VRlgM9+2SK0tApSlApSlApSlApSlApSlApSlApSlApSlApUTUNUjt1BkbG47UUAs7nGcLGoLO2ATgAnANQDNdz+aNUt1XlUlAd5T3wxUkRJ6ZG4nOeMYYLqvz/U/DxnS/hW1trifbcp7UzKJMzRsYlORuG1ZUGM7cICOcCtbaazlxFOhhlOdo5aOTH5E2ArHudhw2ATtxzUfRTi61PP8APQ/ZYaDP6KsmnXRjMCsbyaLbJugWURx26K2Y4UXcsZGOwAD9xnnQeD/wX9vefapq9+7rXHFonUB4FyfwcfMg5BnxxwvB7bhg44WKTWC7GQzxbnkMkSkOhdzJJmHJLruZiNuTjjDEZYNDSuNpepMgeJ45EPwujBlP5mHBrtQKUpQKUpQUng/8F/b3n2qaruoum6ctvH01LEbpHycZzJI0rdgOMsf1YqVQKUpQKUpQKUpQKUpQKUpQKUpQKUqNqVs0sMsaSNEzo6LIvxIzKQGA+YJz+qg6+0L+Uvfb3Hf5fnqu8SaiYrG8miYbo7eeRG4YBkjZlOOx5A4rLv4fNwqiG1s4Wju7dZJIihcGDeWcdSIqzL1PLkE+duRUASS21hqFg8ESBLDULh3R0bDOXaNWSNVVGZXJ+FQek2AR8Ib3T9GSFi/neRhteV23Owzk/RRn8VQBwOOBifXgr2g4XlkkyFJEV1OMqRkccg/QjuD6VltG8ORtc36u0rxpNCEhZ8x49nhOGA5lA4ADlsBR8znYVSaH+Fal/wB+H7LBQXdKUoM94jtRAPaYS0cvVtlcrwsqvPHE29Phc7WIDEZHoRXz421KWOO2ht36ct1cJarLgN0lKvJI4U8FgqED6kVI8Yfgv7ez+1Q174r0FryKPpOsc0MqXNs7AlRImRhgOSjKWU/RqCuj8ITW8sEtte3bYdRcx3EpmSaLs+BjySDuCuB6Yqnt/GdxbHVXNtPcw293MZJeqi9OIIjbURuX2jLEcDnuatja6ldSQLP7NaRRyJLKYJnkkn2chBlV6cZPfuSOK9bwtKbPWIcx7ruS7eHk4AliVE3HHHI570Ha98YOZmgs7V7p0jjmmPUSFUWQFohuf4nYAnGOOMkVW/fd7RdaTIjyRROupe0RN5drwKgZXHbKMGrsmiXtlO81qlrMJobZJo5ZGi2Swp0w6uFbcpXAII/FFRrT+D+QNZ9V43x903vGXK5e9wTsU/igkjk+goJNr/CEWEUz2kkdpKyJHcGWMuBIwWJ3tx5kRiRzkkbgSBXSLx48k8qRWckkMVwbSWRJEaVWDBGb2Uefpgnv3xzjHNUOkfwcyQ9CFrDRSImQNe7MyyIhHPQ2+WUgYLbyAcnB7V18QeBbm6mlPRsQ7S74dSV3huIU3blBiRfeuoyoJfB4JoJlt41mguNYa5ik6NvLGkOGRiWZIljjVByWkL7gfTdg9qs9P8ZOZlhubVrdpEkeAiWOZX2LvdCyfBIBzjkHBwTg1V634InuX1OMiDo3TQXUUjEsVmhWJVR4MYeM9Pk7uxxivdA8GukyyNp+kWmxHXdADJJI7LtGH2p0kGTx5ic44oO9p/CI8ltFcmxmC3BiSyTqRmS4dwxI28CMAKW3E/Dz9Kj+IPGUvsmpQyQyWd3FZyXUeJBIGTld6Sr6q3BBAIyO9SV8JXCadpkcbQ+02PRkUMT0pGWNonUsBkBldsNjg4OKi6n4VvL9b2W4FtFJJZSWFtCkjSKvUYO7vKVBySqjAXgCg3FscohP5K/+hXWucCbVUH0AB/UMV0oFKUoFKUoFRdQ1OO3UNI2M8KoVndz8ljUFnP0ANRvEd+8FuzxlA++CNSyllHUmSInaCM4DE4yO1fWn6HHCxc7pJTw08m0yN9MgBVHphQB9KCML27PvBboEH/wMw67D1O4ExKwxwu4g7uWXHM3T9WSfIXcrrxJE42yIfXKn05+IZB7gkYNTag6ho8c+GI2yL/FzLgSRnnBD/rPlOQcnIIJFBXaDcpEt88jKird3BZmIAA8vcntXzes+oxyQxpst5UaJ52+KSNlKv04/TIPEjccZ2sMZjeFtGVnuXlZ5XS7mCFj5QRtw/SGEEn/XjOScbRhRqqClGqy23F0gKDvcxKdg+ZeLJeIDPxZcAAklRVtb3CyKroysrAMrKQQQexBHcV0rM+IdNETQtC80JnuY4pxG+1ZFkzvOw5CucD3ihX44YUFpf6yEfpRIZpsZ6a8BR6F5MFYgecZ5bBwDg4r4fDkxeWU3c0LysryJAsBjyqLGuDNG7k7VHOQPoKurHT44E2RRoi5zhQAM9s/U8Dn6VIoKT735v+Y3/wDQsv8AIp9783/Mb/8AoWX+RV3SgoJvCzybRLfXsiB45ChW1AYo6yKCVhDYyo7EVf0pQKUpQKUpQKUpQKUpQKUpQKUqk8TzFVhy7xwmQi5kVijImxivvF8yAuEBYYwD3Hegu80r86bUJTcQqs/k6F+V6s00avbq8IgkOwgl9pmxIQCVTdk7Q1avwXOZNOsnZ3dmt4WdmYsxcoDJktznduGPTGPSguqUpQUnjD8F/b2f2qGruqLXM3ebaHBKvFJNIc7IzG6zInHxOxVcqPhUkkjKBu9rreGEVyhhkJ2qeTDKfTZL2yecRnDcHgjDELalKrL3WwrGKJGmm4zGnZM9jJIfLEPXnkgHCtjFBH8Mfyz9Mn/w1d1iIrO6sGlldwerI80jqskluoPYNAWLw4496mQQWLgYVqvNL8URy7Fk2Ru/8X51eOX093KMB8HgqQrA4yvKkhd1SeJ/5H+mQf4qn6hq0duF6jHLZCIqs7vjk7Y1BZsfQGq/2Sa7eJ5V6EcbrKkRKvKzr2LMpKIBn4QWz8x2oLylKUClKUClKUClKUClKUClKUClK+Jp1RSzsqqOSxIAH5ye1B91H1GWRIZWiQSSKjtHGSFDuFJRdx4XJwM+marPvnU+cRTG37G5Ayv5wgy5jGCC+0AcHkbmW2trlZUV0ZWVhlWByCPz0GJvdYlQRtDezTM1zaxNG0UcKBmMhkj3mIsmfLlDl02Lkjdkx4fFQn0q9ja4eS5FpqMxOACqJvRcSxoiEgNGQQASGDY5rU+EnJtckk++uxknPAuZgP7OKrvE8EMou4YR1Lye2ktQAxbpJIhXLZO2GPO1mwAW2rwx2ig1QFe1XafrccxKHdHKOWgk2iRf1AlWHrlSR9asaDHar4wmhluoljQlJ7WGFulO0eJunuMkqjYhHVHGR8P1FTPu/JJtbCpDLM9nGyn3yOGeIOdwKY3IeMH0PPK1PufC8EnX3CX3zxSy4nmXLx46ZG1xsxhfhxnavfArvHoUKzGYId2S2NzlAxGCwiJ2K5GQXCgnJ55NBIsrNIUCRjCjPqSSSckljksxJJLEkkkkk19XNskqskiq6sMMrAEEfUHvXWlBSjw+6+7S5mSD+aAXco/ISf4kjxxjuufKy4GLOzsY4ECRRpGo7KqhR+4V3pQKpdX8LpOJem7QtICrkBXjfIIy1u4Mbt2O/G7ygZIypuqUFdpGgQ2o92vm2qjSNy7BewLeij0UYVewAGBVjSlApSlApSlApSlApSlApSlApVZ4huZI4QYywG9BK6jc0cRPncLg5IH0OO+DisR4g125hX/Zbu4m/wBkvZcyIsZ3I0fQK4gPUbJkAXChgnfjJDc65qTQJHsVWeSWOBNxIUF8+Y4ySBjOPXtkd65Q6CHYSXTCeQcqpBEMfy2QkldwyRvOW8xGQOBU3msRXKWoikaXpXttE7lSpLbN2ewBJDA5Axz6dq1lAqquNFKu0ls/RdjukXaGilb5unfdjjepUnjO7aoFrSgx/hexnuLYCRxDF1rvdHE79Rj7TLke0DayqD+SASPUdq1NnYxwIEijSNR2VVCj9wqr8H/gv7e8+1TVd0EXUNMjuFCyLnHKsGZHQ/NZFIZD9QRVbHdTW08EMrCZJmdI5ThZVZY2l86qAjghSMgLjA4Oci8qk1z8K03/AL832Wegu6UpQKUpQKUpQKUpQKVW61ri2gQtFcybiQBDE8pGBnkL2FVuhePIL5kEMV7hiwEjW8ix5XO4GQjAOQR+fig0leY5r2lSzQpUWz1KOZpljYMYZOjL38r7VfGfXhlP66lVQpSoum6lHcxJNC2+NxuRsEbh2zg84oJVKVXavqrQmFEj6kkztHGC2xAVRpCWfBKrhD2Vjkjj1ATbi5WJS7sqKOWZiFUD6seBVbB4liZlBE0YchYZJEKJKScKFY/jE5wpwWxkAggn230PcyyXL9dxygKgRRMc5KR84OONxLEDIBG5s2M8CyKyOqsrAqysAVIPcFTwRQfZqm8GNnTdPJJJ9ktST8/cpXh06W15t26kQ/krEDavyikx5cY8qN5fTKDBWq8I6Q1xp9j15D0vZbYLboSEZekn8Y3Bkz6rwuCVIbkkPbsxylTZRvPtuUvJ5UZWV2UfCJpGAd8YAAJChQCVG0HR6fq0VxnpuCVxvQ5V0JyAGjPmQ8HuPQ1LVQBgAAfKoWo6NHPtZgVkXPTmQ7ZUzjO2QcgHAyvIOMEEcUE6oeo6tHb7d5Ys2diKrO745bEagsccZOOMj51Ty3N2s8dp1ISZI5Zhc7SHVYmhRlMHKsxMq4bcBjPl481tpujpBuYZaR8dSZ8GSTGdu5wBwM8DgD0AoKXRor6CLYLe0ILzSDfdOrgSSvKAyrC6hhvwcMwyOCe9Tvar/wD4ax/rkv8Ap6uqUFL7Vf8A/DWP9cl/09cfZbqa4tXmitY0heSQlJ5JWO6GSIDaYUHd853enatBSgUpSgUpSgUpSgUpSgVgfB948GgTSxDMkY1GSMYzl1lmZePXkdq31RtP02O3jEcSKiAswUdssxZv3kk/roPyvQ47pfYLpU2GWW3ElzJqnVW5WQjqKbdlCFiu4qq4KkDHbFfWZLe49rm9plj9sONQt7suu1p+msMlk+FVBkRkKOMZGTW9sPAljbz9eK1gSQEsrAcKT3Kp8KH6gCvT4GsTc+1eyw9bf1d+Djqfl7M7d+ed2M55oMC1r7N91WjluIurq0NnNN1X93BKtsZGBJwjeYrv7qGHPAq11Oz+510ILS5liWeyv5JhLK8qQNEidK485Yp5mIJ7Nj6Vr5PCdq0txK1vEWuEEdxkZEijGNyfCT5RzjPFfOjeDrOyEggtok6g2SHG4svbaWbJK/8AT2+lBhvDFs0NzBBcx3kJuoZYhJHetc292dm8ybmPUhcAEqwx8XftVNpKSpYaHbQpLIlzFPPLH7W1v1ZEEYVBNyVTBZumuM4z6HP6fo3gmyspDLb20UbkFdwySoPJC5J2D6DFfH3h2PQe39lh6TSGfZzhZDxuXnMZ4/FxQYSVbqO1urd3a3X2zTI4kS9NxPAJplSVetw6qRhlB/KPpUjVNHRtXstOLTi2SF5o4utLudnW56j9bdv8u1VxnHvD862yeHLKztinSghgV0uGJO1eojKyO0hPJBC8k+grN+Kmt9Qns1ntmeONpJW3Aido2jkQMsCe+EO4Asx29kwGz5QrI3km9mtTc3TRJrE9mkyysJJIFtZZNpmBy2GzHuznyfOuWrXUunrq9vbSTCNJdMCbp2zCtySs+24k3GIHHxHOwktX6Hp+lWrRW3QSAxQnqWxjwUU7WQlSvB4Zhnnua7yaJAxnLRRt11RJ9w3CRUBChgeCACf30GH8L2Vza38CmEW0UkcvVifUDdtKVAKusbgMGB4ZhwQ3PYVrPBX+7dP/AES1/uUqkhtrHS2mNlax9UALK/nVIxkEK1wQ5XPpGoYk4G3tU3wZqypaWVtMrwTLBDEqSDb1NkYXKMMq2dpIXO7AyVFBqKUrldXSRIzyOiIoyzsQqgfVjwKCpu/95Wn6Jff31jV3VDaObm7iuFR1ijgniDONhkMr27Aqh8wC9FgSwXO5cZ5IvqBSlKBSlKBSlKBSlKBSlKBSlKBSlKBSlKBSlKBVB4lvtkkCyTG3t2WUyThlTEimPpIZW4QMGkPpkxAZ5wVKCNb6TJeJbzSsY3XqKWMZ6hUOwidFY7IJGTkt093vMDZjFXunaXHbqQg5Y75HPLyNgAszd2bgcn5AdgBSlBFudD87SwOYJG8z7VBjkYYwZIuN5wMbgVbHG7gYqL/2y4cxMjxggDEbYh5HLNdArK4B7RqsTHkE4O4eUoLPS/C8cPTZgrsmTGAoSKHP81bjyR4yfNy2GILHNWl5ZpMjRyKGVu4/tBBHIIPII5BAIpSgqzY3MHlgkjkjPAE5cvFn1EoyZVX+bbBOT7wV1ttBG9ZZ2M8oOVZhhIz/APXDkqmMkBuWwxBY0pQWtKUoFKUoFKUoP//Z"/>
          <p:cNvSpPr>
            <a:spLocks noChangeAspect="1" noChangeArrowheads="1"/>
          </p:cNvSpPr>
          <p:nvPr/>
        </p:nvSpPr>
        <p:spPr bwMode="auto">
          <a:xfrm>
            <a:off x="144463" y="-630238"/>
            <a:ext cx="22860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0" name="Picture 8" descr="http://bioweb.wku.edu/courses/biol115/wyatt/biochem/lipid/steroi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4010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1219200" y="34290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Steroids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Oils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Waxes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Steroids</a:t>
            </a:r>
          </a:p>
        </p:txBody>
      </p:sp>
      <p:pic>
        <p:nvPicPr>
          <p:cNvPr id="19460" name="Picture 7" descr="http://static.livefitblog.com/wp-content/uploads/2008/12/difference-between-fats-and-o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988" y="2057400"/>
            <a:ext cx="55610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3276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The most </a:t>
            </a:r>
            <a:r>
              <a:rPr lang="en-US" sz="3600" b="1" u="sng">
                <a:solidFill>
                  <a:srgbClr val="FF0000"/>
                </a:solidFill>
              </a:rPr>
              <a:t>diverse</a:t>
            </a:r>
            <a:r>
              <a:rPr lang="en-US" sz="3600" b="1"/>
              <a:t> macromolecules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Biology  Warm up </a:t>
            </a:r>
          </a:p>
          <a:p>
            <a:pPr lvl="0"/>
            <a:r>
              <a:rPr lang="en-US" dirty="0" smtClean="0"/>
              <a:t>Proteins are made up of what monomer?</a:t>
            </a:r>
          </a:p>
          <a:p>
            <a:pPr>
              <a:buNone/>
            </a:pPr>
            <a:r>
              <a:rPr lang="en-US" dirty="0" smtClean="0"/>
              <a:t>  </a:t>
            </a:r>
          </a:p>
          <a:p>
            <a:pPr lvl="0"/>
            <a:r>
              <a:rPr lang="en-US" dirty="0" smtClean="0"/>
              <a:t>Is a monomer one or many?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What substance would be an important medium for chemical reactions in your body? (</a:t>
            </a:r>
            <a:r>
              <a:rPr lang="en-US" dirty="0" err="1" smtClean="0"/>
              <a:t>Hint:What</a:t>
            </a:r>
            <a:r>
              <a:rPr lang="en-US" dirty="0" smtClean="0"/>
              <a:t> is your body mostly made up of?)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cmassengale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49BED-7E6F-460D-A14D-0992559DE18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chemeClr val="accent2"/>
                </a:solidFill>
                <a:latin typeface="Comic Sans MS" pitchFamily="66" charset="0"/>
              </a:rPr>
              <a:t>STRUCTURE</a:t>
            </a:r>
            <a:r>
              <a:rPr lang="en-US" sz="2800" b="1" smtClean="0">
                <a:latin typeface="Comic Sans MS" pitchFamily="66" charset="0"/>
              </a:rPr>
              <a:t> </a:t>
            </a:r>
            <a:r>
              <a:rPr lang="en-US" sz="3200" b="1" smtClean="0">
                <a:latin typeface="Comic Sans MS" pitchFamily="66" charset="0"/>
              </a:rPr>
              <a:t>(</a:t>
            </a:r>
            <a:r>
              <a:rPr lang="en-US" sz="3200" b="1" u="sng" smtClean="0">
                <a:solidFill>
                  <a:srgbClr val="FF0000"/>
                </a:solidFill>
                <a:latin typeface="Comic Sans MS" pitchFamily="66" charset="0"/>
              </a:rPr>
              <a:t>CHON</a:t>
            </a:r>
            <a:r>
              <a:rPr lang="en-US" sz="3200" b="1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Comic Sans MS" pitchFamily="66" charset="0"/>
              </a:rPr>
              <a:t>MONOMERS:</a:t>
            </a:r>
            <a:endParaRPr lang="en-US" sz="28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amino</a:t>
            </a:r>
            <a:r>
              <a:rPr lang="en-US" sz="2800" b="1" smtClean="0">
                <a:latin typeface="Comic Sans MS" pitchFamily="66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acids</a:t>
            </a:r>
            <a:r>
              <a:rPr lang="en-US" sz="2800" b="1" smtClean="0">
                <a:latin typeface="Comic Sans MS" pitchFamily="66" charset="0"/>
              </a:rPr>
              <a:t> (20 different kinds)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Comic Sans MS" pitchFamily="66" charset="0"/>
              </a:rPr>
              <a:t>POLYMER: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Polypeptide</a:t>
            </a:r>
            <a:r>
              <a:rPr lang="en-US" sz="2800" b="1" smtClean="0">
                <a:latin typeface="Comic Sans MS" pitchFamily="66" charset="0"/>
              </a:rPr>
              <a:t> (protein)</a:t>
            </a:r>
            <a:endParaRPr lang="en-US" sz="2800" smtClean="0">
              <a:latin typeface="Comic Sans MS" pitchFamily="66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56100"/>
            <a:ext cx="5943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FUNCTIONS: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1.	Transport (hemoglobin in blood)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2.	Regulate organs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hormones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3.	Form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muscles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pic>
        <p:nvPicPr>
          <p:cNvPr id="22532" name="Picture 2" descr="http://www.contmediausa.com/shop/app/products/Human3D/Images/MS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vivo.colostate.edu/hbooks/pathphys/endocrine/basics/insu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6600"/>
            <a:ext cx="3387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4.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(hair, nails)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5.	Control chemical reactions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enzymes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6. Fight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disease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(antibodies)</a:t>
            </a:r>
          </a:p>
        </p:txBody>
      </p:sp>
      <p:sp>
        <p:nvSpPr>
          <p:cNvPr id="23556" name="AutoShape 4" descr="data:image/jpg;base64,/9j/4AAQSkZJRgABAQAAAQABAAD/2wCEAAkGBhQSEBUUExQVFBQWFhgWGRUYFBcXFxUYFhQWFRcUFB0YGyYiFxsjHBQUHy8gIycqLCwsFR4xNTAqNSYrLCkBCQoKDgwOGg8PGiokHyQpKSwtLCkpKSksKSwsKSkpKSwpLSksKSkpLCwpKSwsKSkpLCwpLCkpLiwpLCkpLCwpLP/AABEIAK4A8AMBIgACEQEDEQH/xAAcAAEAAgMBAQEAAAAAAAAAAAAABgcBBAUDAgj/xABHEAACAQMCAwQGBwUFBQkAAAABAgMABBEFIQYSMQcTQVEUIjJhcYEjUnKRobHBM0JDYtEVY4KSohYXJFOyCCU0NVRkg9Lw/8QAGgEBAAIDAQAAAAAAAAAAAAAAAAIDAQQFBv/EACkRAAICAQQBAwMFAQAAAAAAAAABAhEDBBIhMVETFEFhcZEFMlLR8CL/2gAMAwEAAhEDEQA/ALxpSlAKUpQClKUApSvOadUUsxCqNySQAB5kmgPSsVAtV7XIA5js4pLxxsTHgRKfIu2xPwriXPEGr3G4kgs1P7qqZJPmTsDUowlLpE445S6RbFectwq+0yr8SB+dU/Jo11L+21K6fzCFYx8uWvL/AGGtmOZO+mP95MzZ+NWrTzZetJlfwWpLxXaKcNcwA+Xer/WvNeNLE5xdwbf3q/1quF4QsgNraL/Ln86y3CdmettF/lFT9rIn7LJ5RZ8XENs3szwn4SL/AFrajvo29l0PwZT+RqoTwTZf+mT8R+Rryk4Ds85WNoz/AHcjL+tYelmHosn0LppVLf7I8pzFd3cf/wA7N4++tlbbUY/2WpzH3Sxo4/rUXp8ngrelyr4LhpVU2/F2rwH10t7tfNcxOfh4VJ+GO0q2u3EL81vc9DBLsT9g9HHwqpxce0UyhKPaPPUu0pIpJwlrdTxWpKzzRqnJGQOZgOZgX5QcnHSpLZ6zDKkTrIpWdQ0WSAXBUN6oO5ODuPCqs4jhEd1dssWp2dyXZo2tO8mguzyYSRhycqsSN18POuhrDXSf2LdXcUjvC0vpHdRNIyNJCFUssYPlvjbNRIE41/imG1tZrk/SpDs6xsrMDzKpXcgAjmGxNbthq8M3MI5Edl2dVdWKE/uuFJ5T7jVTNp80miawBbzq817LJHE0LiRleSEqQmMnYHpkbHyrc4W04Nq0ctpaS2sMViYpw0RgDyn2Y9wOdgeU8+/sg58SBZsOsQPI0STRNIntRrIpdftKDkfMVoaTxfb3E1xEjjmtm5XyVx0yWXB3UZwT4Gqo4J0l4b+0WOCRwkknOJ7Ewz2oIbLtcJhZ8+/Oc7CpFpemiO71tBbsryI7RMLchXjMADLG4XDZcg8oO5GfCgLGh1WFwxWWNgoDMQ6nlDAkM2DsCATk+Va68Q27QvMk0UkcYJZkkRgMDOCQcA/Gq5tuH/RuGT3dlzzyRRmaJkkDuQ/tSKCHbkBJC+7yrU4N0VjeX30LmCaxAUtYi1ilcHACx8vL47c3rdT03oCytE4qt7m0W7RwsJBJZyq8mDgiTfCn4nxFdKzvY5UDxOkiHoyMGU/AqSDVLDSJX0GwWOGRe4uVN1H6KWfbn+kaFgO/ClkyN8491TLsq0ox+lSDve7lkQqHtEtEJVSGkiiViQGygJIXJTx3oCfUpSgFKUoBSlKAxVbdthbubTn3tjcqJwCRkFcIDjwzzfhVlVH+O9F9L064hHtNGSv2l9ZfxFZRlERtbZI1CxqqIBsFGBivSuTwnqPf2cTn2uXlbzDJ6p/KutXYi01wegxtOKoUpSpExSlKAUpXM4j1b0a2eQDLbIi+btsorDdKyMpKKtnjqXF9tBJ3cknrfvco5gg83I9mt+41OJIu9aRFjxnnJ236Y8/gN6kPAvAsdtZcsyK884LTsVBJLjJTfwGcVArXRUhubjTZ0EkaHvYA4B+ibpg+71hkeQrUhqHKVGhi1TnLbX2IlxP2qMx5LTKL4ykeu32R+6Ped/hX3xJ2h2lzHgRSiVd45fUDIw3BB5s11NZ7JYHyYHaE/Vb10/8Asv4/CpFBoUMNtvDDzpD6zCNd2EeGYErnrk0ccrvcHDM73vg5Gm/9oW47lI/QxNMFAZxI3rkfvcix7H51sf71ddl/Y6bgHofRrhvxZuWrA7IbcLo9ttjmDOfizsamdaBzCjP7T4qm9mLuwf7uBMf5jmrK7PLe/S0I1I80/eMQeZW9QhcD1NhvzbVKaYoDGKYrNKAximKzSgMYpis0oBSvG8vUiQvK6xou5d2Cqu+MksQBuRX1BcK6h0YMrAFWUgqwPQgjYg+dAelKxmtaXVYljaRpY1jTPM5dQi4ODzMTgb7b0BtUr5SQEAgggjIIOQQehHnWeagM1gisg0oCm/QvQNUmtTtFck3EB8Ob9+P3b/nXaru9o/CbXtqDDtcwt3sLdPWHVT7mG1QzQdfFwpVh3c6HlkibZlYdcA9RW/psirazqaPMmtjOtXH4o1cwQYjHNPKRHEo6l22BHwre1TUo7eMySsFUDO5wT7lHjX32f8NS3VyNRuo+RFXFtEeoB/isPAkdKsz5VBUuy3U51CNLs4NxpV1pDRNcSNPazBRJIdzBK3XP8uT1qS//AL4++pzr2ipd20sEgykilT7vIj3g71VHCty6iS0nP09qxQ56sn7j+/bxqnT5OdrNfSZneyR3q4WoQelalY2mMqJDcSfZj3APzAru1rcAxd5rd3J4QwRxZ97Hm/IVbqXUKL9XKsf3LSxVa9rmnmFrfUUBzC4jlx4xOf0P51ZdaOuaUtzbyQOMrIhU/MbH5HB+Vc5OnZyE6dogSOGAI3BGQfca5nFFxyWVw390w+ZGBWtwhM6xPbS/trVzE2epA9lvgRj768u0F/8Au+UfWKL97gfrXU3qWPd9DtvIpYnL6FncC23d6baKNsQR/ioJ/Ou9WnpMHJBEn1Y0H3KK3K5RwxSlKAUpSgFKUoBSlKArXtg1ZD6JZMJHWeYSTJEjSOYISGZQqb+s2Bn+U+VaHBXFjQaJeogYy6f3qosiFX7s5eB5EO42zt/Iasw6LCbgXPdr34TuxLj1gmSeUHwGSfvr5TQoBLLKIk7yZQsrY/aKBgB/BttqAhvCRnEtv3mpGf0m071oXCd4rsA3e2/KvqoM4w2enyEX01Hh4e1NxK7kTzgBwjAFLgAvjk3LZyc5GQMAVaGicH2dm7PbW8cTOMFlG5Gc436DPgNqJwdZhZ1FvGFuTzTLg4kOScsM+ZJ2oCJcT8US6e1pcs5NtJaSI0eByi4SHvoT7i+GXy2rQ1rWb+C20u3Z52nuuczvH3Sz5VFkEMZlwiH6TGT/AMs1Y2oaFBPEsUsSSRqVKowyoKeyR8KxrWhW93H3dzEkqZzhhnB8weoPvHnQHB7OdSuZIZluTzNFO0aM0kLy8gVSFn7hiokUkg9D02qXVp6TpENtEIoI1ijXOFUYGTuT7yfOtPiXiu3sIu8uH5R0VRu7n6qDxNAdeotxP2b2l8/eOrRzYx30Tcj+7m8G+dRA9pl96ZbSPALexll7rkYZkbn2WRjj1cHGwPxq2BToxGSfKIJpHY/axyCSd5bt13XvWHIp8+UbE/Gp0qgDA6V9UoZFVl2paOYJo9TiH7PEdwAOsTHAf38pqza8L6zSaN43HMjqVYeYIwaynTtGU6dorqGZWUOpypHMCPEYzX32NQcy3s5yTJcsoP8ALGOUfrUVvVn0nvLWSKWSM8wtZUQvzhvZibHRhnFWZ2b6C1ppsEUgxJgu48mc8xB94zWxnyqaVG3qMyyRVEnrFcfiviRLG0kuJN+Ueqvi7nZUHvJqtpOItYiUX8joU2ZrIJ7MXUkHrz4rXSs0JTjGrfZ0O0vTzZ3kWooPonxDc48Bn6OU/DpXC4nZbg2cCHn7+4j3U59RTzMdvs/jVuWN5DfWqyACSGZM4IyCGG4IqOcO9llvaXRuFaRwue5jdspBze1yfH8Ksjkai4m1HM4wcPJNFXAx5VnNRHtU1eW20uWSBzHJlFVhjI53C7Z8d6jOjcd3WnlItTHewkDlu0BJXPhOP1qujWcknTZatK8LO8SVFeNg6MMqynIIPiK96wSFKUoBSlKAUpSgFRPtLtLqSzVbUOx76MypHII5ZIQTzpExIwx2+QNSyuRxNwxFfQiOUuvK6yJJG3LJHIueV0ODgjJ8D1oCFdn15Gt/JCjXtvzQh/QbtXJBV8GaGR3JIxkFeh3OdtuK2uXR0Cxmt3ERe6RWLSTOxzOQq8xYsUJ9oE9NhVgaDwMlvObh557qfk7tZJ3DFE5uYqgVQBk9TufvrwPZtB/Z0dissyxxOJEkDJ3qurmRTnk5Tufq0BwuLe0qa2u/RY/RlkjhSSR5UuGV3cfsoRCCV8+Ztt+ldi+t21rRgFY2rXCKTlSxQo+WTqp6p18vCtjVeAEmlEy3NzBP3QhklhdVaZB/zMqRzePMACM1s65rEOlWHOxdljUIgZi7yMdlUlslmJ6mgKU13RNX0h4kj1AyNK2I4kkcscePJICAPniudc3uqxXQury0a5cDAMkbOiD+TujyofiKsThrSJZJmv7ze5l9hfCCM9EUeBxUnqxQOZm1qUtqVopriDtVS7tXhlt3ik2ZGVwwV1OVJ5gCBmrR4T7ZtPlt4hNcCKbkUOJFYDmAwSGxy426k1tXulQzD6WKOT7aKx+871XU/AdjFqRiuI3EFypMDRsymORRkxDqDzb4BB3pKL7LNLng/wDiKon+jdslpNfy2rsqAScsMwYGKYbbc3RTnOPA7b5qwc1+YtH7DNSnwWjS3U+MrjOPspk/fir34H4euLG27q5u/SQoHKSnL3YA3XmLEuo8MgYqs3zd4q4phsLczTZIyFVVGWdj0VR51nhfimC/gEsDbZwyHZ0YdVceBqu7m8/tbUu962VmxWPylm8X94HSvLV1OmXiahFkRO4S6QeyVY4EmPMedS2urNd6iKyemXAVB99fVedvOHUMpyrAEHzBGQa9CaibBWHHT+l6vbWpyYrdDcSDqOYnEfN9x++u46Agg9CCCPcai/Czd/e392TktOYl9yRDlGPvb8KlNXwXBxNZPdkpfByOyq7NvLc6a5/ZN3sOfGFz0HwNWSKqTiqQ2l1baiucRMIpseMUnqnPnjY/I1bEUoZQwOQQCD5g7g1VJUzqYMnqY0yAdtLk2cEY/i3cK/6s/pW5LAHTkcBlKgFTuD6uK5na1IWuNNiHjc8+PsLmuw3Wpw6NDXvmKREPQrjSWM9iWktc80tmTnA8WhPgfdVmcPcQw3sCzQtzK3UeKnxVh4EVwc1EL5G0m59OtwTbuQLqAdMH+Mg8CKThXKJ6XVW9k/yXDStewvkmiSWNgyOoZWHiCMitiqjpilKUApSlAKUpQClKUAqquIbz+0dXEQ3tbE8z+TznoPfyirC4k1YWtpNOf4cbN8wNvxxVecAacYrJHfeScmdz5mQ5xU4K2amrybMfHbJJmlKVecEVzdf0GO7hMcm3irjZkYdGU+YrpUrFEoycXaI7pvHl7YIIr22kuVT1RcxYJYeBdfOvLVdZvdXxEsT2VkT9I7HE0oH7igeyDUnpUNis3vfz21XJr6fp8cESxRKEjUYAH5nzPvrN9ZLNE8TjKOpUj3Hx+XWvelTo0dzuzm9letsneabOfpbY/RkneSEn1T7yvSpxq14IoJZD0SNm+5SarHjC2kheLULcZltjl1H8SE+2p8/Ou/x7xRG+hSzwtlZ41RD75SF5fiMmqJKmegwZVkgmR/s0hxpyOR60rPIf8Tkj8DUprR0Ky7m1hj+pGg/0g/rW9V6VI4OWW6bf1NXVNOW4heJxlXUqfdkYyKx2U66zQPZTH/iLNu7Of3o/4bjz22rbqNa5p08N0t/ZANMq8kkJ6Tx+Q/m8qhNWbejzqEtsumbfHD95rlhGN+6imlb3Bhygmu1UU4fmlvdQn1CSF4VMSQxI+zYB9c48s5qV1mCpEdbNSycCviWIMpVhlWBBHmD1FfdKmaa4OH2bXzWl7PprtmMDvrbP1CfWQHyHWrNFVDxwxt3tb9Pat5QGH1o5NmFW3DJzKCOhAP3jNa8lTPQabJ6mNM9KUpUTYFKUoBSlKAUpSgIN2y3BXSZFH8V44vgGcZ/Ks2cQWKNR0CJgf4Aa8u2mMnTQ3glxA5+AfH61sQ+yv2F/6Fq3Gcv9Q6ifdKUq05QpSlAKUpQClKUBhlyMEZB6jwPuNRT/AHdRd6CJZRbh+99F5vo+8zswHgPd+FSylYaTLIZJQvaxSlKyVilKUApSlAKUpQEe4/g59NuBjfkz9xz+lT7hW872yt5PrQxn/QKh3FUoWxuCendMPvFSTs9XGlWY/wDbx/8ATVOTs7H6f+x/ckVKUqs6IpSlAKUpQClKUBFe1CzMukXajqIi3+Qhv0rk6Fdd5awv15o1P4VOb+zWWJ423V1Kn4MMfrVU8ASmOOWzk/a2srR4PUpnKN8CPyqzH2aGui3C/BK6UpVxxRSlKAVoXuv28Lcks8MTYzyvKiHB6HDGt+q54hidtbIT0bPoin/iVLR45/AAj1v0zUW6LsMFN0ywLO9jlQPE6SIcgMjBlODg4KnFe1Q7iS7lg0tTFJHHL3sSl7cYjBaXDcoydsEZyd96xps8kd3e20t1K0SQRyiWRl54ucHmZWCgADqBjbA+eNxL0bTkn5JlmlQbgg3Fw8sxup2tmDRwrI6mR/A3GABygb8u2fury4Y1y4nuLe3aRue2E5ujn9oVk7qINtvn2vgc+FZ3CWBq+eifUqstT1G65LqdbuZDDfiFIwV7vkYoCGBX1gObYE467b1vjWLi2XVV72Sc2qxPE0uGcGRW5s4AyBgHGMbVjcS9s67/ANx/ZPqVAuEdSuvSoVkeR45YC7Ca5tpG5uUMJIFjPMqZyCuDip7Uk7KsmN43QpSlZKhSlKAi3aPOfQu5U+tcSJCPP1m3x+H31aOmWQhhjiXYIioP8IAqsSnpmtW0KjmS05p5TjZXIwin37Va4qibtnf0kNmJX8maUpUDaFKUoBSlKAUpSgBqsu0fTms7qPU4lJTAiulHihPqyH4dM1ZteN3arIjI4DIwKsp6EEYINCMoqSpkPguFdFdDlWAYEdCD416VEHgk0W4EMpL2ErHuZT/BJ37p/IeWalysCAQQQRkEdCPOthO0efz4XilT6M0pSpFArnX/AA5azvzzW8Ur4A5nQMcDoMnwro0rBKMnHlGgmg26xdyIIxFzc/dhBy8wOQ2PPYb16TaTC7SM0SMZVCSEqCXUdFbzFbdKUN0vJzbHhq1gfnht4o3wRzKgBwdiMitXhzh1rd55pXWSe4cM7InIoCrhVUEn3n513KUpEvUlTTfZpPosBVlMMZV371hyjDSDHrt5tsN69V06MNIwjUNLgSHAzIACAH+tgEjfzrYpQjul5OfpnD9vbszQwxxFupVQCRnOPhnwroUpSjDbbtilKVkwK5fEuurZ2zzN1Awi+LOdlA89629R1KO3iaWVgiKMkn8h5k9K5HB3DMmoXC6heIVhU5tbdvAeEzjxPlUJSo29Np3llb6JF2acMta2nPLvcXB76U+RbcJ8FG1S+mKzVB3UqFKUoZFKUoBSlKAUpSgFKUoDU1PS4riJopkDxuMMp3B/offVYXehXej7xhrywz7A3mtx7vrqKtqsYrKdEJwjNVIr/R9eguk54JA48R+8p8mHga36cR9mdvcP30Ja1ufCaH1c/bXowqOT3Wo2Pq3dsbuIdLm3HrY85I/P4VYsnk5eXQtc4yR0rhabxvZznlWUK/1JAUb4YbBJ+Ga7ikHcbj3b1ZdmhLHKPEkZpSlZIClKUApSlAKV8ySBRliAPMnAqP3/AB7aRtyo5nk8I4VMhP8Alzj54rDaRZDFObqKJFXH17iiK1wrZkmf2IEHNI58gB0+NalvpOp6hv8A+XW58Thrhh7h+5Uw4Y7P7WxPPGpeY+1PIeeRvPc9PlVbn4Ohh0Pzk/BGtD4AmvJFudTwADzR2Sn6NPIy/XarIVQBgdK+sUqo6iSSpClKUMilKUApSlAKUpQClKUApSlAKUpQGKYrNKA4+tcIWl2uJ4I5PeVAYfAjcVEpexxE/wDDXl1APBefvFHwDVYtKGGk+yspeDdYhz3V3BcDPSWPlYj47gV8GHWkG9nbP9mfBPy2q0KVLcyp6fG+4oqo6jqq+1pZb7Eqn82oNQ1VvZ0zH25QPvwatTFMU3Mj7XF/ErE2+tONrS1jz4tPkj4jevVOCNVlIMt9FAPKCLJ+ZbY1ZOKzWNzJRwY49RRX9v2OwsQbu4uLvG/K8nKmfsrUv0rh63thiCGOIfyoAfmepro0rBalXRis0pQyKUpQClKUApSlAKUpQH//2Q=="/>
          <p:cNvSpPr>
            <a:spLocks noChangeAspect="1" noChangeArrowheads="1"/>
          </p:cNvSpPr>
          <p:nvPr/>
        </p:nvSpPr>
        <p:spPr bwMode="auto">
          <a:xfrm>
            <a:off x="144463" y="-804863"/>
            <a:ext cx="228600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AutoShape 6" descr="data:image/jpg;base64,/9j/4AAQSkZJRgABAQAAAQABAAD/2wCEAAkGBhQSEBUUExQVFBQWFhgWGRUYFBcXFxUYFhQWFRcUFB0YGyYiFxsjHBQUHy8gIycqLCwsFR4xNTAqNSYrLCkBCQoKDgwOGg8PGiokHyQpKSwtLCkpKSksKSwsKSkpKSwpLSksKSkpLCwpKSwsKSkpLCwpLCkpLiwpLCkpLCwpLP/AABEIAK4A8AMBIgACEQEDEQH/xAAcAAEAAgMBAQEAAAAAAAAAAAAABgcBBAUDAgj/xABHEAACAQMCAwQGBwUFBQkAAAABAgMABBEFIQYSMQcTQVEUIjJhcYEjUnKRobHBM0JDYtEVY4KSohYXJFOyCCU0NVRkg9Lw/8QAGgEBAAIDAQAAAAAAAAAAAAAAAAIDAQQFBv/EACkRAAICAQQBAwMFAQAAAAAAAAABAhEDBBIhMVETFEFhcZEFMlLR8CL/2gAMAwEAAhEDEQA/ALxpSlAKUpQClKUApSvOadUUsxCqNySQAB5kmgPSsVAtV7XIA5js4pLxxsTHgRKfIu2xPwriXPEGr3G4kgs1P7qqZJPmTsDUowlLpE445S6RbFectwq+0yr8SB+dU/Jo11L+21K6fzCFYx8uWvL/AGGtmOZO+mP95MzZ+NWrTzZetJlfwWpLxXaKcNcwA+Xer/WvNeNLE5xdwbf3q/1quF4QsgNraL/Ln86y3CdmettF/lFT9rIn7LJ5RZ8XENs3szwn4SL/AFrajvo29l0PwZT+RqoTwTZf+mT8R+Rryk4Ds85WNoz/AHcjL+tYelmHosn0LppVLf7I8pzFd3cf/wA7N4++tlbbUY/2WpzH3Sxo4/rUXp8ngrelyr4LhpVU2/F2rwH10t7tfNcxOfh4VJ+GO0q2u3EL81vc9DBLsT9g9HHwqpxce0UyhKPaPPUu0pIpJwlrdTxWpKzzRqnJGQOZgOZgX5QcnHSpLZ6zDKkTrIpWdQ0WSAXBUN6oO5ODuPCqs4jhEd1dssWp2dyXZo2tO8mguzyYSRhycqsSN18POuhrDXSf2LdXcUjvC0vpHdRNIyNJCFUssYPlvjbNRIE41/imG1tZrk/SpDs6xsrMDzKpXcgAjmGxNbthq8M3MI5Edl2dVdWKE/uuFJ5T7jVTNp80miawBbzq817LJHE0LiRleSEqQmMnYHpkbHyrc4W04Nq0ctpaS2sMViYpw0RgDyn2Y9wOdgeU8+/sg58SBZsOsQPI0STRNIntRrIpdftKDkfMVoaTxfb3E1xEjjmtm5XyVx0yWXB3UZwT4Gqo4J0l4b+0WOCRwkknOJ7Ewz2oIbLtcJhZ8+/Oc7CpFpemiO71tBbsryI7RMLchXjMADLG4XDZcg8oO5GfCgLGh1WFwxWWNgoDMQ6nlDAkM2DsCATk+Va68Q27QvMk0UkcYJZkkRgMDOCQcA/Gq5tuH/RuGT3dlzzyRRmaJkkDuQ/tSKCHbkBJC+7yrU4N0VjeX30LmCaxAUtYi1ilcHACx8vL47c3rdT03oCytE4qt7m0W7RwsJBJZyq8mDgiTfCn4nxFdKzvY5UDxOkiHoyMGU/AqSDVLDSJX0GwWOGRe4uVN1H6KWfbn+kaFgO/ClkyN8491TLsq0ox+lSDve7lkQqHtEtEJVSGkiiViQGygJIXJTx3oCfUpSgFKUoBSlKAxVbdthbubTn3tjcqJwCRkFcIDjwzzfhVlVH+O9F9L064hHtNGSv2l9ZfxFZRlERtbZI1CxqqIBsFGBivSuTwnqPf2cTn2uXlbzDJ6p/KutXYi01wegxtOKoUpSpExSlKAUpXM4j1b0a2eQDLbIi+btsorDdKyMpKKtnjqXF9tBJ3cknrfvco5gg83I9mt+41OJIu9aRFjxnnJ236Y8/gN6kPAvAsdtZcsyK884LTsVBJLjJTfwGcVArXRUhubjTZ0EkaHvYA4B+ibpg+71hkeQrUhqHKVGhi1TnLbX2IlxP2qMx5LTKL4ykeu32R+6Ped/hX3xJ2h2lzHgRSiVd45fUDIw3BB5s11NZ7JYHyYHaE/Vb10/8Asv4/CpFBoUMNtvDDzpD6zCNd2EeGYErnrk0ccrvcHDM73vg5Gm/9oW47lI/QxNMFAZxI3rkfvcix7H51sf71ddl/Y6bgHofRrhvxZuWrA7IbcLo9ttjmDOfizsamdaBzCjP7T4qm9mLuwf7uBMf5jmrK7PLe/S0I1I80/eMQeZW9QhcD1NhvzbVKaYoDGKYrNKAximKzSgMYpis0oBSvG8vUiQvK6xou5d2Cqu+MksQBuRX1BcK6h0YMrAFWUgqwPQgjYg+dAelKxmtaXVYljaRpY1jTPM5dQi4ODzMTgb7b0BtUr5SQEAgggjIIOQQehHnWeagM1gisg0oCm/QvQNUmtTtFck3EB8Ob9+P3b/nXaru9o/CbXtqDDtcwt3sLdPWHVT7mG1QzQdfFwpVh3c6HlkibZlYdcA9RW/psirazqaPMmtjOtXH4o1cwQYjHNPKRHEo6l22BHwre1TUo7eMySsFUDO5wT7lHjX32f8NS3VyNRuo+RFXFtEeoB/isPAkdKsz5VBUuy3U51CNLs4NxpV1pDRNcSNPazBRJIdzBK3XP8uT1qS//AL4++pzr2ipd20sEgykilT7vIj3g71VHCty6iS0nP09qxQ56sn7j+/bxqnT5OdrNfSZneyR3q4WoQelalY2mMqJDcSfZj3APzAru1rcAxd5rd3J4QwRxZ97Hm/IVbqXUKL9XKsf3LSxVa9rmnmFrfUUBzC4jlx4xOf0P51ZdaOuaUtzbyQOMrIhU/MbH5HB+Vc5OnZyE6dogSOGAI3BGQfca5nFFxyWVw390w+ZGBWtwhM6xPbS/trVzE2epA9lvgRj768u0F/8Au+UfWKL97gfrXU3qWPd9DtvIpYnL6FncC23d6baKNsQR/ioJ/Ou9WnpMHJBEn1Y0H3KK3K5RwxSlKAUpSgFKUoBSlKArXtg1ZD6JZMJHWeYSTJEjSOYISGZQqb+s2Bn+U+VaHBXFjQaJeogYy6f3qosiFX7s5eB5EO42zt/Iasw6LCbgXPdr34TuxLj1gmSeUHwGSfvr5TQoBLLKIk7yZQsrY/aKBgB/BttqAhvCRnEtv3mpGf0m071oXCd4rsA3e2/KvqoM4w2enyEX01Hh4e1NxK7kTzgBwjAFLgAvjk3LZyc5GQMAVaGicH2dm7PbW8cTOMFlG5Gc436DPgNqJwdZhZ1FvGFuTzTLg4kOScsM+ZJ2oCJcT8US6e1pcs5NtJaSI0eByi4SHvoT7i+GXy2rQ1rWb+C20u3Z52nuuczvH3Sz5VFkEMZlwiH6TGT/AMs1Y2oaFBPEsUsSSRqVKowyoKeyR8KxrWhW93H3dzEkqZzhhnB8weoPvHnQHB7OdSuZIZluTzNFO0aM0kLy8gVSFn7hiokUkg9D02qXVp6TpENtEIoI1ijXOFUYGTuT7yfOtPiXiu3sIu8uH5R0VRu7n6qDxNAdeotxP2b2l8/eOrRzYx30Tcj+7m8G+dRA9pl96ZbSPALexll7rkYZkbn2WRjj1cHGwPxq2BToxGSfKIJpHY/axyCSd5bt13XvWHIp8+UbE/Gp0qgDA6V9UoZFVl2paOYJo9TiH7PEdwAOsTHAf38pqza8L6zSaN43HMjqVYeYIwaynTtGU6dorqGZWUOpypHMCPEYzX32NQcy3s5yTJcsoP8ALGOUfrUVvVn0nvLWSKWSM8wtZUQvzhvZibHRhnFWZ2b6C1ppsEUgxJgu48mc8xB94zWxnyqaVG3qMyyRVEnrFcfiviRLG0kuJN+Ueqvi7nZUHvJqtpOItYiUX8joU2ZrIJ7MXUkHrz4rXSs0JTjGrfZ0O0vTzZ3kWooPonxDc48Bn6OU/DpXC4nZbg2cCHn7+4j3U59RTzMdvs/jVuWN5DfWqyACSGZM4IyCGG4IqOcO9llvaXRuFaRwue5jdspBze1yfH8Ksjkai4m1HM4wcPJNFXAx5VnNRHtU1eW20uWSBzHJlFVhjI53C7Z8d6jOjcd3WnlItTHewkDlu0BJXPhOP1qujWcknTZatK8LO8SVFeNg6MMqynIIPiK96wSFKUoBSlKAUpSgFRPtLtLqSzVbUOx76MypHII5ZIQTzpExIwx2+QNSyuRxNwxFfQiOUuvK6yJJG3LJHIueV0ODgjJ8D1oCFdn15Gt/JCjXtvzQh/QbtXJBV8GaGR3JIxkFeh3OdtuK2uXR0Cxmt3ERe6RWLSTOxzOQq8xYsUJ9oE9NhVgaDwMlvObh557qfk7tZJ3DFE5uYqgVQBk9TufvrwPZtB/Z0dissyxxOJEkDJ3qurmRTnk5Tufq0BwuLe0qa2u/RY/RlkjhSSR5UuGV3cfsoRCCV8+Ztt+ldi+t21rRgFY2rXCKTlSxQo+WTqp6p18vCtjVeAEmlEy3NzBP3QhklhdVaZB/zMqRzePMACM1s65rEOlWHOxdljUIgZi7yMdlUlslmJ6mgKU13RNX0h4kj1AyNK2I4kkcscePJICAPniudc3uqxXQury0a5cDAMkbOiD+TujyofiKsThrSJZJmv7ze5l9hfCCM9EUeBxUnqxQOZm1qUtqVopriDtVS7tXhlt3ik2ZGVwwV1OVJ5gCBmrR4T7ZtPlt4hNcCKbkUOJFYDmAwSGxy426k1tXulQzD6WKOT7aKx+871XU/AdjFqRiuI3EFypMDRsymORRkxDqDzb4BB3pKL7LNLng/wDiKon+jdslpNfy2rsqAScsMwYGKYbbc3RTnOPA7b5qwc1+YtH7DNSnwWjS3U+MrjOPspk/fir34H4euLG27q5u/SQoHKSnL3YA3XmLEuo8MgYqs3zd4q4phsLczTZIyFVVGWdj0VR51nhfimC/gEsDbZwyHZ0YdVceBqu7m8/tbUu962VmxWPylm8X94HSvLV1OmXiahFkRO4S6QeyVY4EmPMedS2urNd6iKyemXAVB99fVedvOHUMpyrAEHzBGQa9CaibBWHHT+l6vbWpyYrdDcSDqOYnEfN9x++u46Agg9CCCPcai/Czd/e392TktOYl9yRDlGPvb8KlNXwXBxNZPdkpfByOyq7NvLc6a5/ZN3sOfGFz0HwNWSKqTiqQ2l1baiucRMIpseMUnqnPnjY/I1bEUoZQwOQQCD5g7g1VJUzqYMnqY0yAdtLk2cEY/i3cK/6s/pW5LAHTkcBlKgFTuD6uK5na1IWuNNiHjc8+PsLmuw3Wpw6NDXvmKREPQrjSWM9iWktc80tmTnA8WhPgfdVmcPcQw3sCzQtzK3UeKnxVh4EVwc1EL5G0m59OtwTbuQLqAdMH+Mg8CKThXKJ6XVW9k/yXDStewvkmiSWNgyOoZWHiCMitiqjpilKUApSlAKUpQClKUAqquIbz+0dXEQ3tbE8z+TznoPfyirC4k1YWtpNOf4cbN8wNvxxVecAacYrJHfeScmdz5mQ5xU4K2amrybMfHbJJmlKVecEVzdf0GO7hMcm3irjZkYdGU+YrpUrFEoycXaI7pvHl7YIIr22kuVT1RcxYJYeBdfOvLVdZvdXxEsT2VkT9I7HE0oH7igeyDUnpUNis3vfz21XJr6fp8cESxRKEjUYAH5nzPvrN9ZLNE8TjKOpUj3Hx+XWvelTo0dzuzm9letsneabOfpbY/RkneSEn1T7yvSpxq14IoJZD0SNm+5SarHjC2kheLULcZltjl1H8SE+2p8/Ou/x7xRG+hSzwtlZ41RD75SF5fiMmqJKmegwZVkgmR/s0hxpyOR60rPIf8Tkj8DUprR0Ky7m1hj+pGg/0g/rW9V6VI4OWW6bf1NXVNOW4heJxlXUqfdkYyKx2U66zQPZTH/iLNu7Of3o/4bjz22rbqNa5p08N0t/ZANMq8kkJ6Tx+Q/m8qhNWbejzqEtsumbfHD95rlhGN+6imlb3Bhygmu1UU4fmlvdQn1CSF4VMSQxI+zYB9c48s5qV1mCpEdbNSycCviWIMpVhlWBBHmD1FfdKmaa4OH2bXzWl7PprtmMDvrbP1CfWQHyHWrNFVDxwxt3tb9Pat5QGH1o5NmFW3DJzKCOhAP3jNa8lTPQabJ6mNM9KUpUTYFKUoBSlKAUpSgIN2y3BXSZFH8V44vgGcZ/Ks2cQWKNR0CJgf4Aa8u2mMnTQ3glxA5+AfH61sQ+yv2F/6Fq3Gcv9Q6ifdKUq05QpSlAKUpQClKUBhlyMEZB6jwPuNRT/AHdRd6CJZRbh+99F5vo+8zswHgPd+FSylYaTLIZJQvaxSlKyVilKUApSlAKUpQEe4/g59NuBjfkz9xz+lT7hW872yt5PrQxn/QKh3FUoWxuCendMPvFSTs9XGlWY/wDbx/8ATVOTs7H6f+x/ckVKUqs6IpSlAKUpQClKUBFe1CzMukXajqIi3+Qhv0rk6Fdd5awv15o1P4VOb+zWWJ423V1Kn4MMfrVU8ASmOOWzk/a2srR4PUpnKN8CPyqzH2aGui3C/BK6UpVxxRSlKAVoXuv28Lcks8MTYzyvKiHB6HDGt+q54hidtbIT0bPoin/iVLR45/AAj1v0zUW6LsMFN0ywLO9jlQPE6SIcgMjBlODg4KnFe1Q7iS7lg0tTFJHHL3sSl7cYjBaXDcoydsEZyd96xps8kd3e20t1K0SQRyiWRl54ucHmZWCgADqBjbA+eNxL0bTkn5JlmlQbgg3Fw8sxup2tmDRwrI6mR/A3GABygb8u2fury4Y1y4nuLe3aRue2E5ujn9oVk7qINtvn2vgc+FZ3CWBq+eifUqstT1G65LqdbuZDDfiFIwV7vkYoCGBX1gObYE467b1vjWLi2XVV72Sc2qxPE0uGcGRW5s4AyBgHGMbVjcS9s67/ANx/ZPqVAuEdSuvSoVkeR45YC7Ca5tpG5uUMJIFjPMqZyCuDip7Uk7KsmN43QpSlZKhSlKAi3aPOfQu5U+tcSJCPP1m3x+H31aOmWQhhjiXYIioP8IAqsSnpmtW0KjmS05p5TjZXIwin37Va4qibtnf0kNmJX8maUpUDaFKUoBSlKAUpSgBqsu0fTms7qPU4lJTAiulHihPqyH4dM1ZteN3arIjI4DIwKsp6EEYINCMoqSpkPguFdFdDlWAYEdCD416VEHgk0W4EMpL2ErHuZT/BJ37p/IeWalysCAQQQRkEdCPOthO0efz4XilT6M0pSpFArnX/AA5azvzzW8Ur4A5nQMcDoMnwro0rBKMnHlGgmg26xdyIIxFzc/dhBy8wOQ2PPYb16TaTC7SM0SMZVCSEqCXUdFbzFbdKUN0vJzbHhq1gfnht4o3wRzKgBwdiMitXhzh1rd55pXWSe4cM7InIoCrhVUEn3n513KUpEvUlTTfZpPosBVlMMZV371hyjDSDHrt5tsN69V06MNIwjUNLgSHAzIACAH+tgEjfzrYpQjul5OfpnD9vbszQwxxFupVQCRnOPhnwroUpSjDbbtilKVkwK5fEuurZ2zzN1Awi+LOdlA89629R1KO3iaWVgiKMkn8h5k9K5HB3DMmoXC6heIVhU5tbdvAeEzjxPlUJSo29Np3llb6JF2acMta2nPLvcXB76U+RbcJ8FG1S+mKzVB3UqFKUoZFKUoBSlKAUpSgFKUoDU1PS4riJopkDxuMMp3B/offVYXehXej7xhrywz7A3mtx7vrqKtqsYrKdEJwjNVIr/R9eguk54JA48R+8p8mHga36cR9mdvcP30Ja1ufCaH1c/bXowqOT3Wo2Pq3dsbuIdLm3HrY85I/P4VYsnk5eXQtc4yR0rhabxvZznlWUK/1JAUb4YbBJ+Ga7ikHcbj3b1ZdmhLHKPEkZpSlZIClKUApSlAKV8ySBRliAPMnAqP3/AB7aRtyo5nk8I4VMhP8Alzj54rDaRZDFObqKJFXH17iiK1wrZkmf2IEHNI58gB0+NalvpOp6hv8A+XW58Thrhh7h+5Uw4Y7P7WxPPGpeY+1PIeeRvPc9PlVbn4Ohh0Pzk/BGtD4AmvJFudTwADzR2Sn6NPIy/XarIVQBgdK+sUqo6iSSpClKUMilKUApSlAKUpQClKUApSlAKUpQGKYrNKA4+tcIWl2uJ4I5PeVAYfAjcVEpexxE/wDDXl1APBefvFHwDVYtKGGk+yspeDdYhz3V3BcDPSWPlYj47gV8GHWkG9nbP9mfBPy2q0KVLcyp6fG+4oqo6jqq+1pZb7Eqn82oNQ1VvZ0zH25QPvwatTFMU3Mj7XF/ErE2+tONrS1jz4tPkj4jevVOCNVlIMt9FAPKCLJ+ZbY1ZOKzWNzJRwY49RRX9v2OwsQbu4uLvG/K8nKmfsrUv0rh63thiCGOIfyoAfmepro0rBalXRis0pQyKUpQClKUApSlAKUpQH//2Q=="/>
          <p:cNvSpPr>
            <a:spLocks noChangeAspect="1" noChangeArrowheads="1"/>
          </p:cNvSpPr>
          <p:nvPr/>
        </p:nvSpPr>
        <p:spPr bwMode="auto">
          <a:xfrm>
            <a:off x="144463" y="-804863"/>
            <a:ext cx="228600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8" name="Picture 8" descr="http://2.bp.blogspot.com/_guSOnFRs_Ks/TQXw5PyJ2gI/AAAAAAAAAQ0/WhlJHe6ycvY/s1600/enzy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3355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ttp://hplusmagazine.com/sites/default/files/images/articles/jan10/influenza-virus-antibodi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ight Arrow 13"/>
          <p:cNvSpPr>
            <a:spLocks noChangeArrowheads="1"/>
          </p:cNvSpPr>
          <p:nvPr/>
        </p:nvSpPr>
        <p:spPr bwMode="auto">
          <a:xfrm rot="5822884">
            <a:off x="5230812" y="3917951"/>
            <a:ext cx="1266825" cy="317500"/>
          </a:xfrm>
          <a:prstGeom prst="rightArrow">
            <a:avLst>
              <a:gd name="adj1" fmla="val 50000"/>
              <a:gd name="adj2" fmla="val 499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7086600" y="3124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Flu virus</a:t>
            </a:r>
          </a:p>
        </p:txBody>
      </p:sp>
      <p:sp>
        <p:nvSpPr>
          <p:cNvPr id="23562" name="Down Arrow 15"/>
          <p:cNvSpPr>
            <a:spLocks noChangeArrowheads="1"/>
          </p:cNvSpPr>
          <p:nvPr/>
        </p:nvSpPr>
        <p:spPr bwMode="auto">
          <a:xfrm>
            <a:off x="7162800" y="3505200"/>
            <a:ext cx="2286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en-US" sz="4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Eggs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pic>
        <p:nvPicPr>
          <p:cNvPr id="24580" name="Picture 2" descr="http://drb-biology.wikispaces.com/file/view/proteins.jpg/172451163/prot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5362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06E3B-A713-47B7-8011-EABE8187EE1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" y="45720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A valuable source of </a:t>
            </a:r>
            <a:r>
              <a:rPr lang="en-US" sz="3600" b="1" u="sng"/>
              <a:t>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CHONP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MONOMER: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nucleotide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sugar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Phosphate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</a:t>
            </a:r>
            <a:endParaRPr 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Nitrogenous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</a:t>
            </a:r>
          </a:p>
        </p:txBody>
      </p:sp>
      <p:pic>
        <p:nvPicPr>
          <p:cNvPr id="26628" name="il_fi" descr="http://www.biologyjunction.com/images/nucleotide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95775" y="1981200"/>
            <a:ext cx="4848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types: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latin typeface="Comic Sans MS" pitchFamily="66" charset="0"/>
              </a:rPr>
              <a:t>		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Deoxyribonucleic acid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      	2. Ribonucleic acid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     	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413" y="2971800"/>
            <a:ext cx="11779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22613"/>
            <a:ext cx="114300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33600" y="381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Nucleic Acids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FUNCTION:</a:t>
            </a:r>
            <a:r>
              <a:rPr lang="en-US" sz="40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Store and transmit </a:t>
            </a:r>
            <a:r>
              <a:rPr lang="en-US" sz="40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information</a:t>
            </a:r>
          </a:p>
        </p:txBody>
      </p:sp>
      <p:pic>
        <p:nvPicPr>
          <p:cNvPr id="28676" name="Picture 7" descr="http://www.dna-sequencing-service.com/wp-content/uploads/2010/07/dna-rna-pro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3967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http://t1.gstatic.com/images?q=tbn:ANd9GcTT6Sf89lmVGgYwGML1zpSuOZPSP6Ms_FSz07dV-8zHclCSzFj_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15906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78" name="Straight Arrow Connector 10"/>
          <p:cNvCxnSpPr>
            <a:cxnSpLocks noChangeShapeType="1"/>
          </p:cNvCxnSpPr>
          <p:nvPr/>
        </p:nvCxnSpPr>
        <p:spPr bwMode="auto">
          <a:xfrm flipV="1">
            <a:off x="2971800" y="3886200"/>
            <a:ext cx="1600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biology, there are 4 important molecules for life, called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biomolecules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CARBOHYDRATES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LIPIDS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PROTEINS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NUCLEIC ACIDS</a:t>
            </a:r>
            <a:endParaRPr lang="en-US" sz="32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85800" y="6858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BIOMOLECULES</a:t>
            </a:r>
          </a:p>
        </p:txBody>
      </p:sp>
      <p:pic>
        <p:nvPicPr>
          <p:cNvPr id="4100" name="Picture 6" descr="http://wwwfr.uni.lu/var/storage/images/newsletter2/intern_articles_repository/simulations_of_biomolecules/423781-1-fre-FR/simulations_of_biomolecules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biomolecules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30000"/>
              </a:lnSpc>
              <a:buFontTx/>
              <a:buNone/>
              <a:defRPr/>
            </a:pP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polymer is a large molecule made of smaller building blocks, called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monomers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40000"/>
              </a:lnSpc>
              <a:buFontTx/>
              <a:buNone/>
              <a:defRPr/>
            </a:pP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latin typeface="Comic Sans MS" pitchFamily="66" charset="0"/>
              </a:rPr>
              <a:t>Polymers are also called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macromolecules</a:t>
            </a:r>
            <a:r>
              <a:rPr lang="en-US" sz="4000" b="1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endParaRPr lang="en-US" sz="3200" b="1" dirty="0" smtClean="0">
              <a:latin typeface="Comic Sans MS" pitchFamily="6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628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Polymers &amp; Monomers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Compounds</a:t>
            </a:r>
            <a:endParaRPr lang="en-US" sz="5400" dirty="0" smtClean="0">
              <a:solidFill>
                <a:schemeClr val="accent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biomolecules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compounds, which means they contain the element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carbon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(C).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latin typeface="Comic Sans MS" pitchFamily="66" charset="0"/>
              </a:rPr>
              <a:t>They also contain the elements hydrogen (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4400" b="1" dirty="0" smtClean="0">
                <a:latin typeface="Comic Sans MS" pitchFamily="66" charset="0"/>
              </a:rPr>
              <a:t>), 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nitrogen</a:t>
            </a:r>
            <a:r>
              <a:rPr lang="en-US" sz="4400" b="1" dirty="0" smtClean="0">
                <a:latin typeface="Comic Sans MS" pitchFamily="66" charset="0"/>
              </a:rPr>
              <a:t> (N) and oxygen (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4400" b="1" dirty="0" smtClean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09600" y="3962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The main source of </a:t>
            </a:r>
            <a:r>
              <a:rPr lang="en-US" sz="4800" b="1" u="sng">
                <a:solidFill>
                  <a:srgbClr val="FF0000"/>
                </a:solidFill>
              </a:rPr>
              <a:t>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1628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CHO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MONOMER: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Monosaccharide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1 sugar</a:t>
            </a:r>
          </a:p>
          <a:p>
            <a:pPr eaLnBrk="1" hangingPunct="1">
              <a:lnSpc>
                <a:spcPct val="60000"/>
              </a:lnSpc>
              <a:buFontTx/>
              <a:buNone/>
              <a:tabLst>
                <a:tab pos="571500" algn="l"/>
              </a:tabLst>
              <a:defRPr/>
            </a:pPr>
            <a:endParaRPr lang="en-US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glucose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latin typeface="Comic Sans MS" pitchFamily="66" charset="0"/>
              </a:rPr>
              <a:t>					f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ructose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715000" y="3810000"/>
            <a:ext cx="2971800" cy="2209800"/>
            <a:chOff x="3216" y="2880"/>
            <a:chExt cx="1392" cy="960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3216" y="2880"/>
              <a:ext cx="1392" cy="960"/>
            </a:xfrm>
            <a:prstGeom prst="hexagon">
              <a:avLst>
                <a:gd name="adj" fmla="val 36250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644" y="3211"/>
              <a:ext cx="84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dirty="0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62800" cy="3429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POLYMERS:</a:t>
            </a:r>
          </a:p>
          <a:p>
            <a:pPr eaLnBrk="1" hangingPunct="1">
              <a:buFontTx/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Disaccharide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2 sugars</a:t>
            </a:r>
          </a:p>
          <a:p>
            <a:pPr eaLnBrk="1" hangingPunct="1">
              <a:buFontTx/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 </a:t>
            </a:r>
          </a:p>
          <a:p>
            <a:pPr lvl="1" eaLnBrk="1" hangingPunct="1">
              <a:tabLst>
                <a:tab pos="1828800" algn="l"/>
                <a:tab pos="2057400" algn="l"/>
              </a:tabLst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sucrose</a:t>
            </a:r>
          </a:p>
          <a:p>
            <a:pPr lvl="1" eaLnBrk="1" hangingPunct="1">
              <a:tabLst>
                <a:tab pos="1828800" algn="l"/>
                <a:tab pos="20574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lactose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905000" y="4724400"/>
            <a:ext cx="4876800" cy="1524000"/>
            <a:chOff x="1488" y="2880"/>
            <a:chExt cx="3072" cy="960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3168" y="2880"/>
              <a:ext cx="1392" cy="960"/>
              <a:chOff x="3216" y="2880"/>
              <a:chExt cx="1392" cy="960"/>
            </a:xfrm>
          </p:grpSpPr>
          <p:sp>
            <p:nvSpPr>
              <p:cNvPr id="9226" name="AutoShape 6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392" cy="960"/>
              </a:xfrm>
              <a:prstGeom prst="hexagon">
                <a:avLst>
                  <a:gd name="adj" fmla="val 36250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3504" y="3216"/>
                <a:ext cx="84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1488" y="2880"/>
              <a:ext cx="1392" cy="960"/>
              <a:chOff x="3216" y="2880"/>
              <a:chExt cx="1392" cy="960"/>
            </a:xfrm>
          </p:grpSpPr>
          <p:sp>
            <p:nvSpPr>
              <p:cNvPr id="9224" name="AutoShape 9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392" cy="960"/>
              </a:xfrm>
              <a:prstGeom prst="hexagon">
                <a:avLst>
                  <a:gd name="adj" fmla="val 36250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3504" y="3216"/>
                <a:ext cx="84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9223" name="Line 11"/>
            <p:cNvSpPr>
              <a:spLocks noChangeShapeType="1"/>
            </p:cNvSpPr>
            <p:nvPr/>
          </p:nvSpPr>
          <p:spPr bwMode="auto">
            <a:xfrm>
              <a:off x="2880" y="3360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Polysaccharide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many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sugar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units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starch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bread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potatoes)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glycogen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(beef, muscle)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cellulose (lettuce,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3600" dirty="0" smtClean="0">
              <a:latin typeface="Comic Sans MS" pitchFamily="66" charset="0"/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33400" y="4419600"/>
            <a:ext cx="7872413" cy="2209800"/>
            <a:chOff x="288" y="2784"/>
            <a:chExt cx="4959" cy="1392"/>
          </a:xfrm>
        </p:grpSpPr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1273" y="2784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392" y="2976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288" y="2784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84" y="2976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105" y="3096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1824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943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839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935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656" y="3864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2400" y="2784"/>
              <a:ext cx="1802" cy="624"/>
              <a:chOff x="2400" y="2784"/>
              <a:chExt cx="1802" cy="624"/>
            </a:xfrm>
          </p:grpSpPr>
          <p:sp>
            <p:nvSpPr>
              <p:cNvPr id="10266" name="AutoShape 16"/>
              <p:cNvSpPr>
                <a:spLocks noChangeArrowheads="1"/>
              </p:cNvSpPr>
              <p:nvPr/>
            </p:nvSpPr>
            <p:spPr bwMode="auto">
              <a:xfrm>
                <a:off x="3385" y="2784"/>
                <a:ext cx="817" cy="624"/>
              </a:xfrm>
              <a:prstGeom prst="hexagon">
                <a:avLst>
                  <a:gd name="adj" fmla="val 32732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6401" name="Text Box 17"/>
              <p:cNvSpPr txBox="1">
                <a:spLocks noChangeArrowheads="1"/>
              </p:cNvSpPr>
              <p:nvPr/>
            </p:nvSpPr>
            <p:spPr bwMode="auto">
              <a:xfrm>
                <a:off x="3504" y="2976"/>
                <a:ext cx="59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0268" name="AutoShape 18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817" cy="624"/>
              </a:xfrm>
              <a:prstGeom prst="hexagon">
                <a:avLst>
                  <a:gd name="adj" fmla="val 32732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6403" name="Text Box 19"/>
              <p:cNvSpPr txBox="1">
                <a:spLocks noChangeArrowheads="1"/>
              </p:cNvSpPr>
              <p:nvPr/>
            </p:nvSpPr>
            <p:spPr bwMode="auto">
              <a:xfrm>
                <a:off x="2496" y="2976"/>
                <a:ext cx="59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0270" name="Line 20"/>
              <p:cNvSpPr>
                <a:spLocks noChangeShapeType="1"/>
              </p:cNvSpPr>
              <p:nvPr/>
            </p:nvSpPr>
            <p:spPr bwMode="auto">
              <a:xfrm>
                <a:off x="3217" y="309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6" name="AutoShape 21"/>
            <p:cNvSpPr>
              <a:spLocks noChangeArrowheads="1"/>
            </p:cNvSpPr>
            <p:nvPr/>
          </p:nvSpPr>
          <p:spPr bwMode="auto">
            <a:xfrm>
              <a:off x="3888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4007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58" name="AutoShape 23"/>
            <p:cNvSpPr>
              <a:spLocks noChangeArrowheads="1"/>
            </p:cNvSpPr>
            <p:nvPr/>
          </p:nvSpPr>
          <p:spPr bwMode="auto">
            <a:xfrm>
              <a:off x="2903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2976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0260" name="Line 25"/>
            <p:cNvSpPr>
              <a:spLocks noChangeShapeType="1"/>
            </p:cNvSpPr>
            <p:nvPr/>
          </p:nvSpPr>
          <p:spPr bwMode="auto">
            <a:xfrm>
              <a:off x="3720" y="3864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26"/>
            <p:cNvSpPr>
              <a:spLocks noChangeShapeType="1"/>
            </p:cNvSpPr>
            <p:nvPr/>
          </p:nvSpPr>
          <p:spPr bwMode="auto">
            <a:xfrm>
              <a:off x="2064" y="312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27"/>
            <p:cNvSpPr>
              <a:spLocks noChangeShapeType="1"/>
            </p:cNvSpPr>
            <p:nvPr/>
          </p:nvSpPr>
          <p:spPr bwMode="auto">
            <a:xfrm>
              <a:off x="2640" y="3888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28"/>
            <p:cNvSpPr>
              <a:spLocks noChangeShapeType="1"/>
            </p:cNvSpPr>
            <p:nvPr/>
          </p:nvSpPr>
          <p:spPr bwMode="auto">
            <a:xfrm flipV="1">
              <a:off x="1440" y="3408"/>
              <a:ext cx="4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29"/>
            <p:cNvSpPr>
              <a:spLocks noChangeShapeType="1"/>
            </p:cNvSpPr>
            <p:nvPr/>
          </p:nvSpPr>
          <p:spPr bwMode="auto">
            <a:xfrm flipV="1">
              <a:off x="3504" y="3408"/>
              <a:ext cx="9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4310" y="3097"/>
              <a:ext cx="93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cellulose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d_scientist">
  <a:themeElements>
    <a:clrScheme name="mad_scienti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d_scientist">
      <a:majorFont>
        <a:latin typeface="Comic Sans MS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ad_scienti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d_scienti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Designs\mad_scientist.pot</Template>
  <TotalTime>413</TotalTime>
  <Words>326</Words>
  <Application>Microsoft Office PowerPoint</Application>
  <PresentationFormat>On-screen Show (4:3)</PresentationFormat>
  <Paragraphs>192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mad_scientist</vt:lpstr>
      <vt:lpstr>Macromolecules</vt:lpstr>
      <vt:lpstr>Slide 2</vt:lpstr>
      <vt:lpstr>Slide 3</vt:lpstr>
      <vt:lpstr>Polymers &amp; Monomers</vt:lpstr>
      <vt:lpstr>Organic Compounds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Lipids</vt:lpstr>
      <vt:lpstr>Lipids</vt:lpstr>
      <vt:lpstr>Lipids</vt:lpstr>
      <vt:lpstr>Lipids</vt:lpstr>
      <vt:lpstr>Lipids</vt:lpstr>
      <vt:lpstr>Lipids</vt:lpstr>
      <vt:lpstr>Proteins</vt:lpstr>
      <vt:lpstr>Proteins</vt:lpstr>
      <vt:lpstr>Proteins</vt:lpstr>
      <vt:lpstr>Proteins</vt:lpstr>
      <vt:lpstr>Proteins</vt:lpstr>
      <vt:lpstr>Nucleic Acids</vt:lpstr>
      <vt:lpstr>Nucleic Acids</vt:lpstr>
      <vt:lpstr>Nucleic Acids</vt:lpstr>
      <vt:lpstr>Slide 27</vt:lpstr>
    </vt:vector>
  </TitlesOfParts>
  <Company>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</dc:title>
  <dc:creator>Cheryl Massengale</dc:creator>
  <cp:lastModifiedBy>e078251</cp:lastModifiedBy>
  <cp:revision>101</cp:revision>
  <dcterms:created xsi:type="dcterms:W3CDTF">2005-07-31T00:47:49Z</dcterms:created>
  <dcterms:modified xsi:type="dcterms:W3CDTF">2013-10-17T18:29:21Z</dcterms:modified>
</cp:coreProperties>
</file>