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95" r:id="rId3"/>
    <p:sldId id="257" r:id="rId4"/>
    <p:sldId id="258" r:id="rId5"/>
    <p:sldId id="281" r:id="rId6"/>
    <p:sldId id="294" r:id="rId7"/>
    <p:sldId id="261" r:id="rId8"/>
    <p:sldId id="266" r:id="rId9"/>
    <p:sldId id="283" r:id="rId10"/>
    <p:sldId id="280" r:id="rId11"/>
    <p:sldId id="286" r:id="rId12"/>
    <p:sldId id="291" r:id="rId13"/>
    <p:sldId id="292" r:id="rId14"/>
    <p:sldId id="293" r:id="rId15"/>
    <p:sldId id="29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FFFF"/>
    <a:srgbClr val="9900CC"/>
    <a:srgbClr val="FF0000"/>
    <a:srgbClr val="CCCCFF"/>
    <a:srgbClr val="FFCCFF"/>
    <a:srgbClr val="00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75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A89B65-8A71-4F2C-BF4D-8BB385CA7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15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A6AA7-3878-4352-9C3D-A05364ECD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68CD3-AC5B-463F-9E9C-548139AD4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236AF-2016-4DF7-9DB0-C65658856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38EE3-BDC1-4D5F-A60A-B1EA045C0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62A2-62D2-4B52-8B21-64E7EB49A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7B99D-4721-421E-A0D5-9BC4C7E64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05BB2-56DE-4FF3-BA1F-1B8FE35D8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9AAA8-92D8-4349-96EF-93D5346B7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98AD-772B-4304-B162-BEA9E0E90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800ED-5E17-4184-A0A7-4E4BE928A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6C8A5-BD8C-4FEC-9047-B588B0E6B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9BAB1-4685-4204-940A-67E97C584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C7A03-3E0F-4E46-A947-8F6309BA4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05E97A-1DA5-4780-A221-95221184A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Cellular Respiration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676400"/>
            <a:ext cx="6400800" cy="17526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1"/>
                </a:solidFill>
              </a:rPr>
              <a:t>Releasing Chemical Energy</a:t>
            </a:r>
          </a:p>
        </p:txBody>
      </p:sp>
      <p:pic>
        <p:nvPicPr>
          <p:cNvPr id="2052" name="Picture 4" descr="GTmitochondr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590800"/>
            <a:ext cx="387191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4" descr="atp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495800"/>
            <a:ext cx="16002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C</a:t>
            </a:r>
            <a:r>
              <a:rPr lang="en-US" baseline="-25000" dirty="0" smtClean="0">
                <a:solidFill>
                  <a:srgbClr val="FFFF00"/>
                </a:solidFill>
                <a:latin typeface="Comic Sans MS" pitchFamily="66" charset="0"/>
              </a:rPr>
              <a:t>6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H</a:t>
            </a:r>
            <a:r>
              <a:rPr lang="en-US" baseline="-25000" dirty="0" smtClean="0">
                <a:solidFill>
                  <a:srgbClr val="FFFF00"/>
                </a:solidFill>
                <a:latin typeface="Comic Sans MS" pitchFamily="66" charset="0"/>
              </a:rPr>
              <a:t>12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O</a:t>
            </a:r>
            <a:r>
              <a:rPr lang="en-US" baseline="-25000" dirty="0" smtClean="0">
                <a:solidFill>
                  <a:srgbClr val="FFFF00"/>
                </a:solidFill>
                <a:latin typeface="Comic Sans MS" pitchFamily="66" charset="0"/>
              </a:rPr>
              <a:t>6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  +  6O</a:t>
            </a:r>
            <a:r>
              <a:rPr lang="en-US" baseline="-25000" dirty="0" smtClean="0">
                <a:solidFill>
                  <a:srgbClr val="FFFF00"/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            6CO</a:t>
            </a:r>
            <a:r>
              <a:rPr lang="en-US" baseline="-25000" dirty="0" smtClean="0">
                <a:solidFill>
                  <a:srgbClr val="FFFF00"/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  +  6H</a:t>
            </a:r>
            <a:r>
              <a:rPr lang="en-US" baseline="-25000" dirty="0" smtClean="0">
                <a:solidFill>
                  <a:srgbClr val="FFFF00"/>
                </a:solidFill>
                <a:latin typeface="Comic Sans MS" pitchFamily="66" charset="0"/>
              </a:rPr>
              <a:t>2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O + ATP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latin typeface="Comic Sans MS" pitchFamily="66" charset="0"/>
              </a:rPr>
              <a:t>   glucose     + oxygen   yields   carbon  +    water   + energy</a:t>
            </a:r>
            <a:br>
              <a:rPr lang="en-US" sz="2400" dirty="0" smtClean="0">
                <a:latin typeface="Comic Sans MS" pitchFamily="66" charset="0"/>
              </a:rPr>
            </a:br>
            <a:r>
              <a:rPr lang="en-US" sz="2400" dirty="0" smtClean="0">
                <a:latin typeface="Comic Sans MS" pitchFamily="66" charset="0"/>
              </a:rPr>
              <a:t>                                            dioxide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Chemical equation for aerobic respiration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5814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pic>
        <p:nvPicPr>
          <p:cNvPr id="35845" name="Picture 5" descr="MCj040435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10000"/>
            <a:ext cx="230981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B. Anaerobic Respiration </a:t>
            </a:r>
            <a:r>
              <a:rPr lang="en-US" sz="4000" b="1" dirty="0" smtClean="0">
                <a:solidFill>
                  <a:srgbClr val="0000CC"/>
                </a:solidFill>
                <a:latin typeface="Comic Sans MS" pitchFamily="66" charset="0"/>
              </a:rPr>
              <a:t>–</a:t>
            </a:r>
            <a:r>
              <a:rPr lang="en-US" sz="4000" b="1" u="sng" dirty="0" smtClean="0">
                <a:solidFill>
                  <a:srgbClr val="FFFF00"/>
                </a:solidFill>
                <a:latin typeface="Comic Sans MS" pitchFamily="66" charset="0"/>
              </a:rPr>
              <a:t>without oxygen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>
                <a:latin typeface="Comic Sans MS" pitchFamily="66" charset="0"/>
              </a:rPr>
              <a:t>1. </a:t>
            </a:r>
            <a:r>
              <a:rPr lang="en-US" b="1" u="sng" dirty="0" err="1" smtClean="0">
                <a:solidFill>
                  <a:srgbClr val="FFFF00"/>
                </a:solidFill>
                <a:latin typeface="Comic Sans MS" pitchFamily="66" charset="0"/>
              </a:rPr>
              <a:t>Glycolysis</a:t>
            </a:r>
            <a:r>
              <a:rPr lang="en-US" dirty="0" smtClean="0">
                <a:latin typeface="Comic Sans MS" pitchFamily="66" charset="0"/>
              </a:rPr>
              <a:t> – </a:t>
            </a:r>
            <a:r>
              <a:rPr lang="en-US" u="sng" dirty="0" smtClean="0">
                <a:solidFill>
                  <a:srgbClr val="FFFF00"/>
                </a:solidFill>
                <a:latin typeface="Comic Sans MS" pitchFamily="66" charset="0"/>
              </a:rPr>
              <a:t>breakdown</a:t>
            </a:r>
            <a:r>
              <a:rPr lang="en-US" dirty="0" smtClean="0">
                <a:latin typeface="Comic Sans MS" pitchFamily="66" charset="0"/>
              </a:rPr>
              <a:t> of glucose into two </a:t>
            </a:r>
            <a:r>
              <a:rPr lang="en-US" u="sng" dirty="0" err="1" smtClean="0">
                <a:solidFill>
                  <a:srgbClr val="FFFF00"/>
                </a:solidFill>
                <a:latin typeface="Comic Sans MS" pitchFamily="66" charset="0"/>
              </a:rPr>
              <a:t>pyruvic</a:t>
            </a:r>
            <a:r>
              <a:rPr lang="en-US" dirty="0" smtClean="0">
                <a:latin typeface="Comic Sans MS" pitchFamily="66" charset="0"/>
              </a:rPr>
              <a:t> acids</a:t>
            </a:r>
            <a:endParaRPr lang="en-US" b="1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b="1" dirty="0" smtClean="0">
                <a:latin typeface="Comic Sans MS" pitchFamily="66" charset="0"/>
              </a:rPr>
              <a:t>2. </a:t>
            </a:r>
            <a:r>
              <a:rPr lang="en-US" b="1" u="sng" dirty="0" smtClean="0">
                <a:solidFill>
                  <a:srgbClr val="FFFF00"/>
                </a:solidFill>
                <a:latin typeface="Comic Sans MS" pitchFamily="66" charset="0"/>
              </a:rPr>
              <a:t>Fermentation</a:t>
            </a:r>
            <a:r>
              <a:rPr lang="en-US" dirty="0" smtClean="0">
                <a:latin typeface="Comic Sans MS" pitchFamily="66" charset="0"/>
              </a:rPr>
              <a:t> occurs if the process continues </a:t>
            </a:r>
            <a:r>
              <a:rPr lang="en-US" u="sng" dirty="0" smtClean="0">
                <a:solidFill>
                  <a:srgbClr val="FFFF00"/>
                </a:solidFill>
                <a:latin typeface="Comic Sans MS" pitchFamily="66" charset="0"/>
              </a:rPr>
              <a:t>without</a:t>
            </a:r>
            <a:r>
              <a:rPr lang="en-US" dirty="0" smtClean="0">
                <a:latin typeface="Comic Sans MS" pitchFamily="66" charset="0"/>
              </a:rPr>
              <a:t> oxygen</a:t>
            </a:r>
            <a:endParaRPr lang="en-US" b="1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sz="3600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sz="3600" dirty="0" smtClean="0">
                <a:solidFill>
                  <a:schemeClr val="accent2"/>
                </a:solidFill>
                <a:latin typeface="Comic Sans MS" pitchFamily="66" charset="0"/>
              </a:rPr>
            </a:br>
            <a:endParaRPr lang="en-US" sz="3600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6106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Comic Sans MS" pitchFamily="66" charset="0"/>
              </a:rPr>
              <a:t>	a.  </a:t>
            </a:r>
            <a:r>
              <a:rPr lang="en-US" u="sng" dirty="0" smtClean="0">
                <a:solidFill>
                  <a:srgbClr val="FFFF00"/>
                </a:solidFill>
                <a:latin typeface="Comic Sans MS" pitchFamily="66" charset="0"/>
              </a:rPr>
              <a:t>Alcoholic</a:t>
            </a:r>
            <a:r>
              <a:rPr lang="en-US" dirty="0" smtClean="0">
                <a:latin typeface="Comic Sans MS" pitchFamily="66" charset="0"/>
              </a:rPr>
              <a:t> fermentation in </a:t>
            </a:r>
            <a:r>
              <a:rPr lang="en-US" u="sng" dirty="0" smtClean="0">
                <a:solidFill>
                  <a:srgbClr val="FFFF00"/>
                </a:solidFill>
                <a:latin typeface="Comic Sans MS" pitchFamily="66" charset="0"/>
              </a:rPr>
              <a:t>yeasts</a:t>
            </a:r>
            <a:r>
              <a:rPr lang="en-US" dirty="0" smtClean="0">
                <a:latin typeface="Comic Sans MS" pitchFamily="66" charset="0"/>
              </a:rPr>
              <a:t> and bacteria produces ethyl alcohol, CO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&amp; 2 ATP</a:t>
            </a:r>
          </a:p>
          <a:p>
            <a:pPr marL="1200150" lvl="3" indent="-342900"/>
            <a:r>
              <a:rPr lang="en-US" sz="3200" dirty="0" smtClean="0">
                <a:latin typeface="Comic Sans MS" pitchFamily="66" charset="0"/>
              </a:rPr>
              <a:t>Used in baking </a:t>
            </a:r>
            <a:r>
              <a:rPr lang="en-US" sz="3200" u="sng" dirty="0" smtClean="0">
                <a:solidFill>
                  <a:srgbClr val="FFFF00"/>
                </a:solidFill>
                <a:latin typeface="Comic Sans MS" pitchFamily="66" charset="0"/>
              </a:rPr>
              <a:t>bread</a:t>
            </a:r>
            <a:r>
              <a:rPr lang="en-US" sz="3200" u="sng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latin typeface="Comic Sans MS" pitchFamily="66" charset="0"/>
              </a:rPr>
              <a:t>and making beer and </a:t>
            </a:r>
            <a:r>
              <a:rPr lang="en-US" sz="3200" u="sng" dirty="0" smtClean="0">
                <a:solidFill>
                  <a:srgbClr val="FFFF00"/>
                </a:solidFill>
                <a:latin typeface="Comic Sans MS" pitchFamily="66" charset="0"/>
              </a:rPr>
              <a:t>wine</a:t>
            </a:r>
          </a:p>
          <a:p>
            <a:pPr>
              <a:buFontTx/>
              <a:buNone/>
            </a:pPr>
            <a:endParaRPr lang="en-US" b="1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endParaRPr lang="en-US" sz="3600" dirty="0" smtClean="0">
              <a:latin typeface="Comic Sans MS" pitchFamily="66" charset="0"/>
            </a:endParaRPr>
          </a:p>
        </p:txBody>
      </p:sp>
      <p:pic>
        <p:nvPicPr>
          <p:cNvPr id="4" name="Picture 9" descr="j02869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743200"/>
            <a:ext cx="41148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106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Comic Sans MS" pitchFamily="66" charset="0"/>
              </a:rPr>
              <a:t>	b.  </a:t>
            </a:r>
            <a:r>
              <a:rPr lang="en-US" b="1" u="sng" dirty="0" smtClean="0">
                <a:solidFill>
                  <a:srgbClr val="FFFF00"/>
                </a:solidFill>
                <a:latin typeface="Comic Sans MS" pitchFamily="66" charset="0"/>
              </a:rPr>
              <a:t>Lactic acid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fermentation in </a:t>
            </a:r>
            <a:r>
              <a:rPr lang="en-US" u="sng" dirty="0" smtClean="0">
                <a:solidFill>
                  <a:srgbClr val="FFFF00"/>
                </a:solidFill>
                <a:latin typeface="Comic Sans MS" pitchFamily="66" charset="0"/>
              </a:rPr>
              <a:t>animals</a:t>
            </a:r>
            <a:r>
              <a:rPr lang="en-US" u="sng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produces lactic acid &amp; 2 ATP; causes</a:t>
            </a:r>
            <a:endParaRPr lang="en-US" b="1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dirty="0" smtClean="0">
                <a:latin typeface="Comic Sans MS" pitchFamily="66" charset="0"/>
              </a:rPr>
              <a:t>	</a:t>
            </a:r>
            <a:r>
              <a:rPr lang="en-US" u="sng" dirty="0" smtClean="0">
                <a:solidFill>
                  <a:srgbClr val="FFFF00"/>
                </a:solidFill>
                <a:latin typeface="Comic Sans MS" pitchFamily="66" charset="0"/>
              </a:rPr>
              <a:t>muscle</a:t>
            </a:r>
            <a:r>
              <a:rPr lang="en-US" dirty="0" smtClean="0">
                <a:latin typeface="Comic Sans MS" pitchFamily="66" charset="0"/>
              </a:rPr>
              <a:t> soreness during heavy exercise</a:t>
            </a:r>
            <a:endParaRPr lang="en-US" b="1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sz="3600" dirty="0" smtClean="0">
                <a:solidFill>
                  <a:schemeClr val="accent2"/>
                </a:solidFill>
                <a:latin typeface="Comic Sans MS" pitchFamily="66" charset="0"/>
              </a:rPr>
            </a:br>
            <a:endParaRPr lang="en-US" sz="360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600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13315" name="Picture 6" descr="volleyballve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133600"/>
            <a:ext cx="216693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106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latin typeface="Comic Sans MS" pitchFamily="66" charset="0"/>
              </a:rPr>
              <a:t>	</a:t>
            </a:r>
            <a:endParaRPr lang="en-US" sz="360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0000"/>
                </a:solidFill>
                <a:latin typeface="Arial Black" pitchFamily="34" charset="0"/>
              </a:rPr>
              <a:t>III. Comparing Photosynthesis &amp; Cellular Respiration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981200"/>
          <a:ext cx="8610600" cy="2577084"/>
        </p:xfrm>
        <a:graphic>
          <a:graphicData uri="http://schemas.openxmlformats.org/drawingml/2006/table">
            <a:tbl>
              <a:tblPr/>
              <a:tblGrid>
                <a:gridCol w="1600200"/>
                <a:gridCol w="3271587"/>
                <a:gridCol w="3738813"/>
              </a:tblGrid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Photosynthesis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Cellular Respiration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5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Function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Location</a:t>
                      </a:r>
                      <a:endParaRPr lang="en-US" sz="1800" b="1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Reactants</a:t>
                      </a:r>
                      <a:endParaRPr lang="en-US" sz="1800" b="1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</a:rPr>
                        <a:t>Products</a:t>
                      </a:r>
                      <a:endParaRPr lang="en-US" sz="1800" b="1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05000" y="2438400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66FFFF"/>
                </a:solidFill>
                <a:latin typeface="Tahoma" pitchFamily="34" charset="0"/>
                <a:cs typeface="Tahoma" pitchFamily="34" charset="0"/>
              </a:rPr>
              <a:t>Energy storage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2438400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66FFFF"/>
                </a:solidFill>
                <a:latin typeface="Tahoma" pitchFamily="34" charset="0"/>
                <a:cs typeface="Tahoma" pitchFamily="34" charset="0"/>
              </a:rPr>
              <a:t>Energy release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05000" y="2971800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66FFFF"/>
                </a:solidFill>
                <a:latin typeface="Tahoma" pitchFamily="34" charset="0"/>
                <a:cs typeface="Tahoma" pitchFamily="34" charset="0"/>
              </a:rPr>
              <a:t>Chloroplasts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81600" y="2971800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66FFFF"/>
                </a:solidFill>
                <a:latin typeface="Tahoma" pitchFamily="34" charset="0"/>
                <a:cs typeface="Tahoma" pitchFamily="34" charset="0"/>
              </a:rPr>
              <a:t>Mitochondria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905000" y="3505200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CO</a:t>
            </a:r>
            <a:r>
              <a:rPr lang="en-US" b="1" baseline="-25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and H</a:t>
            </a:r>
            <a:r>
              <a:rPr lang="en-US" b="1" baseline="-25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O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81600" y="3505200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b="1" baseline="-2500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6</a:t>
            </a:r>
            <a:r>
              <a:rPr lang="en-US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en-US" b="1" baseline="-2500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12</a:t>
            </a:r>
            <a:r>
              <a:rPr lang="en-US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O</a:t>
            </a:r>
            <a:r>
              <a:rPr lang="en-US" b="1" baseline="-2500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6  </a:t>
            </a:r>
            <a:r>
              <a:rPr lang="en-US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and O</a:t>
            </a:r>
            <a:r>
              <a:rPr lang="en-US" b="1" baseline="-2500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en-US" b="1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05000" y="4038600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b="1" baseline="-2500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6</a:t>
            </a:r>
            <a:r>
              <a:rPr lang="en-US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en-US" b="1" baseline="-2500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12</a:t>
            </a:r>
            <a:r>
              <a:rPr lang="en-US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O</a:t>
            </a:r>
            <a:r>
              <a:rPr lang="en-US" b="1" baseline="-2500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6  </a:t>
            </a:r>
            <a:r>
              <a:rPr lang="en-US" b="1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and O</a:t>
            </a:r>
            <a:r>
              <a:rPr lang="en-US" b="1" baseline="-2500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2</a:t>
            </a:r>
            <a:endParaRPr lang="en-US" b="1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181600" y="4038600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CO</a:t>
            </a:r>
            <a:r>
              <a:rPr lang="en-US" b="1" baseline="-25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and H</a:t>
            </a:r>
            <a:r>
              <a:rPr lang="en-US" b="1" baseline="-250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O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7200" y="4800600"/>
            <a:ext cx="815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Notice that the </a:t>
            </a:r>
            <a:r>
              <a:rPr lang="en-US" b="1" u="sng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products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of photosynthesis are the </a:t>
            </a:r>
            <a:r>
              <a:rPr lang="en-US" b="1" u="sng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reactants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of cellular respiration.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81000" y="5657850"/>
            <a:ext cx="830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And the products of cellular </a:t>
            </a:r>
            <a:r>
              <a:rPr lang="en-US" b="1" u="sng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respiration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are the reactants of </a:t>
            </a:r>
            <a:r>
              <a:rPr lang="en-US" b="1" u="sng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photosynthesis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19743432" flipV="1">
            <a:off x="4348163" y="3949700"/>
            <a:ext cx="915987" cy="27146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2138304">
            <a:off x="4051300" y="3871913"/>
            <a:ext cx="1217613" cy="30797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22" grpId="0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http://courtneystanifer.edublogs.org/files/2010/05/cow_oxygencycl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8588"/>
            <a:ext cx="7010400" cy="672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5334000" y="1371600"/>
            <a:ext cx="2209800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FF0000"/>
                </a:solidFill>
              </a:rPr>
              <a:t>Photosynthesis</a:t>
            </a:r>
          </a:p>
        </p:txBody>
      </p:sp>
      <p:sp>
        <p:nvSpPr>
          <p:cNvPr id="15364" name="TextBox 8"/>
          <p:cNvSpPr txBox="1">
            <a:spLocks noChangeArrowheads="1"/>
          </p:cNvSpPr>
          <p:nvPr/>
        </p:nvSpPr>
        <p:spPr bwMode="auto">
          <a:xfrm>
            <a:off x="2133600" y="4114800"/>
            <a:ext cx="1752600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u="sng">
                <a:solidFill>
                  <a:srgbClr val="FF0000"/>
                </a:solidFill>
              </a:rPr>
              <a:t>Cellular</a:t>
            </a:r>
          </a:p>
          <a:p>
            <a:r>
              <a:rPr lang="en-US" b="1" u="sng">
                <a:solidFill>
                  <a:srgbClr val="FF0000"/>
                </a:solidFill>
              </a:rPr>
              <a:t>Respiration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 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Warm-up #1 due now</a:t>
            </a:r>
          </a:p>
          <a:p>
            <a:pPr marL="514350" indent="-514350">
              <a:buAutoNum type="arabicPeriod"/>
            </a:pPr>
            <a:r>
              <a:rPr lang="en-US" dirty="0" smtClean="0"/>
              <a:t>Cell Respiration notes</a:t>
            </a:r>
          </a:p>
          <a:p>
            <a:pPr marL="514350" indent="-514350">
              <a:buAutoNum type="arabicPeriod"/>
            </a:pPr>
            <a:r>
              <a:rPr lang="en-US" dirty="0" smtClean="0"/>
              <a:t>Activity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Capture- take into one's possession or control by force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Product -a chemical substance formed as a result of a chemical reaction</a:t>
            </a:r>
          </a:p>
        </p:txBody>
      </p:sp>
    </p:spTree>
    <p:extLst>
      <p:ext uri="{BB962C8B-B14F-4D97-AF65-F5344CB8AC3E}">
        <p14:creationId xmlns:p14="http://schemas.microsoft.com/office/powerpoint/2010/main" val="179559986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467600" cy="4114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All organisms must have </a:t>
            </a:r>
            <a:r>
              <a:rPr lang="en-US" sz="3600" b="1" u="sng" dirty="0" smtClean="0">
                <a:solidFill>
                  <a:srgbClr val="FFFF00"/>
                </a:solidFill>
                <a:latin typeface="Comic Sans MS" pitchFamily="66" charset="0"/>
              </a:rPr>
              <a:t>energy</a:t>
            </a:r>
            <a:r>
              <a:rPr lang="en-US" sz="3600" u="sng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to carry out life </a:t>
            </a:r>
            <a:r>
              <a:rPr lang="en-US" sz="3600" b="1" u="sng" dirty="0" smtClean="0">
                <a:solidFill>
                  <a:srgbClr val="FFFF00"/>
                </a:solidFill>
                <a:latin typeface="Comic Sans MS" pitchFamily="66" charset="0"/>
              </a:rPr>
              <a:t>processes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So where does this energy come from?</a:t>
            </a:r>
          </a:p>
        </p:txBody>
      </p:sp>
      <p:pic>
        <p:nvPicPr>
          <p:cNvPr id="3076" name="Picture 5" descr="http://mrsec.wisc.edu/Edetc/nanoquest/molecular_motor/images/atpener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962400"/>
            <a:ext cx="428625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I. Cellular Respiration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0668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DEFINITION: The breakdown of </a:t>
            </a:r>
            <a:r>
              <a:rPr lang="en-US" sz="2800" b="1" u="sng" dirty="0" smtClean="0">
                <a:solidFill>
                  <a:srgbClr val="FFFF00"/>
                </a:solidFill>
                <a:latin typeface="Comic Sans MS" pitchFamily="66" charset="0"/>
              </a:rPr>
              <a:t>glucose 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to release energy (</a:t>
            </a:r>
            <a:r>
              <a:rPr lang="en-US" sz="2800" b="1" u="sng" dirty="0" smtClean="0">
                <a:solidFill>
                  <a:srgbClr val="FFFF00"/>
                </a:solidFill>
                <a:latin typeface="Comic Sans MS" pitchFamily="66" charset="0"/>
              </a:rPr>
              <a:t>ATP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) for the cell to do </a:t>
            </a:r>
            <a:r>
              <a:rPr lang="en-US" sz="2800" b="1" u="sng" dirty="0" smtClean="0">
                <a:solidFill>
                  <a:srgbClr val="FFFF00"/>
                </a:solidFill>
                <a:latin typeface="Comic Sans MS" pitchFamily="66" charset="0"/>
              </a:rPr>
              <a:t>work</a:t>
            </a:r>
            <a:r>
              <a:rPr lang="en-US" sz="28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en-US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Energy is </a:t>
            </a:r>
            <a:r>
              <a:rPr lang="en-US" sz="2800" b="1" u="sng" dirty="0" smtClean="0">
                <a:solidFill>
                  <a:srgbClr val="FFFF00"/>
                </a:solidFill>
                <a:latin typeface="Comic Sans MS" pitchFamily="66" charset="0"/>
              </a:rPr>
              <a:t>stored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	during</a:t>
            </a:r>
            <a:b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2800" u="sng" dirty="0" smtClean="0">
                <a:solidFill>
                  <a:srgbClr val="FFFF00"/>
                </a:solidFill>
                <a:latin typeface="Comic Sans MS" pitchFamily="66" charset="0"/>
              </a:rPr>
              <a:t>photosynthesis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.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Energy is </a:t>
            </a:r>
            <a:r>
              <a:rPr lang="en-US" sz="2800" b="1" u="sng" dirty="0" smtClean="0">
                <a:solidFill>
                  <a:srgbClr val="FFFF00"/>
                </a:solidFill>
                <a:latin typeface="Comic Sans MS" pitchFamily="66" charset="0"/>
              </a:rPr>
              <a:t>released</a:t>
            </a: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during</a:t>
            </a:r>
            <a:b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cellular </a:t>
            </a:r>
            <a:r>
              <a:rPr lang="en-US" sz="2800" u="sng" dirty="0" smtClean="0">
                <a:solidFill>
                  <a:srgbClr val="FFFF00"/>
                </a:solidFill>
                <a:latin typeface="Comic Sans MS" pitchFamily="66" charset="0"/>
              </a:rPr>
              <a:t>respiration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 dirty="0" smtClean="0">
              <a:latin typeface="Comic Sans MS" pitchFamily="66" charset="0"/>
            </a:endParaRPr>
          </a:p>
        </p:txBody>
      </p:sp>
      <p:pic>
        <p:nvPicPr>
          <p:cNvPr id="4117" name="Picture 21" descr="photorespiration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67200" y="1981200"/>
            <a:ext cx="4876800" cy="4583113"/>
          </a:xfrm>
          <a:noFill/>
        </p:spPr>
      </p:pic>
      <p:pic>
        <p:nvPicPr>
          <p:cNvPr id="4101" name="Picture 24" descr="atp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0" y="5910263"/>
            <a:ext cx="1600200" cy="94773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81000"/>
            <a:ext cx="8077200" cy="4114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Cellular respiration occurs in the cells of both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b="1" u="sng" dirty="0" err="1" smtClean="0">
                <a:solidFill>
                  <a:srgbClr val="FFFF00"/>
                </a:solidFill>
                <a:latin typeface="Comic Sans MS" pitchFamily="66" charset="0"/>
              </a:rPr>
              <a:t>autotrophs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(plants) and </a:t>
            </a:r>
            <a:r>
              <a:rPr lang="en-US" sz="2800" b="1" u="sng" dirty="0" err="1" smtClean="0">
                <a:solidFill>
                  <a:srgbClr val="FFFF00"/>
                </a:solidFill>
                <a:latin typeface="Comic Sans MS" pitchFamily="66" charset="0"/>
              </a:rPr>
              <a:t>heterotrophs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FFFFCC"/>
                </a:solidFill>
                <a:latin typeface="Comic Sans MS" pitchFamily="66" charset="0"/>
              </a:rPr>
              <a:t>(animals)</a:t>
            </a:r>
            <a:r>
              <a:rPr lang="en-US" sz="2800" b="1" dirty="0" smtClean="0">
                <a:solidFill>
                  <a:srgbClr val="FFFFCC"/>
                </a:solidFill>
                <a:latin typeface="Comic Sans MS" pitchFamily="66" charset="0"/>
              </a:rPr>
              <a:t>.</a:t>
            </a:r>
            <a:endParaRPr lang="en-US" sz="1800" dirty="0" smtClean="0">
              <a:solidFill>
                <a:srgbClr val="FFFFCC"/>
              </a:solidFill>
              <a:latin typeface="Comic Sans MS" pitchFamily="66" charset="0"/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Cellular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  <a:latin typeface="Comic Sans MS" pitchFamily="66" charset="0"/>
              </a:rPr>
              <a:t>respiration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takes place in the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US" sz="2800" b="1" u="sng" dirty="0" smtClean="0">
                <a:solidFill>
                  <a:srgbClr val="FFFF00"/>
                </a:solidFill>
                <a:latin typeface="Comic Sans MS" pitchFamily="66" charset="0"/>
              </a:rPr>
              <a:t>mitochondria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524000" y="2362200"/>
            <a:ext cx="6934200" cy="4495800"/>
            <a:chOff x="960" y="1344"/>
            <a:chExt cx="4512" cy="2976"/>
          </a:xfrm>
        </p:grpSpPr>
        <p:pic>
          <p:nvPicPr>
            <p:cNvPr id="5126" name="Picture 5" descr="animalcel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0" y="1344"/>
              <a:ext cx="2112" cy="15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7" name="Line 9"/>
            <p:cNvSpPr>
              <a:spLocks noChangeShapeType="1"/>
            </p:cNvSpPr>
            <p:nvPr/>
          </p:nvSpPr>
          <p:spPr bwMode="auto">
            <a:xfrm flipV="1">
              <a:off x="2112" y="1872"/>
              <a:ext cx="15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5128" name="Picture 11" descr="plantce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2386"/>
              <a:ext cx="2256" cy="1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9" name="Line 12"/>
            <p:cNvSpPr>
              <a:spLocks noChangeShapeType="1"/>
            </p:cNvSpPr>
            <p:nvPr/>
          </p:nvSpPr>
          <p:spPr bwMode="auto">
            <a:xfrm>
              <a:off x="2112" y="2112"/>
              <a:ext cx="384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Line 13"/>
            <p:cNvSpPr>
              <a:spLocks noChangeShapeType="1"/>
            </p:cNvSpPr>
            <p:nvPr/>
          </p:nvSpPr>
          <p:spPr bwMode="auto">
            <a:xfrm>
              <a:off x="2112" y="2112"/>
              <a:ext cx="168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Line 10"/>
            <p:cNvSpPr>
              <a:spLocks noChangeShapeType="1"/>
            </p:cNvSpPr>
            <p:nvPr/>
          </p:nvSpPr>
          <p:spPr bwMode="auto">
            <a:xfrm flipH="1">
              <a:off x="2016" y="2112"/>
              <a:ext cx="96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4" name="TextBox 9"/>
          <p:cNvSpPr txBox="1">
            <a:spLocks noChangeArrowheads="1"/>
          </p:cNvSpPr>
          <p:nvPr/>
        </p:nvSpPr>
        <p:spPr bwMode="auto">
          <a:xfrm>
            <a:off x="685800" y="5638800"/>
            <a:ext cx="121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Plant Cell</a:t>
            </a:r>
          </a:p>
        </p:txBody>
      </p:sp>
      <p:sp>
        <p:nvSpPr>
          <p:cNvPr id="5125" name="TextBox 10"/>
          <p:cNvSpPr txBox="1">
            <a:spLocks noChangeArrowheads="1"/>
          </p:cNvSpPr>
          <p:nvPr/>
        </p:nvSpPr>
        <p:spPr bwMode="auto">
          <a:xfrm>
            <a:off x="7543800" y="4724400"/>
            <a:ext cx="121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Animal Cell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81000"/>
            <a:ext cx="8534400" cy="4114800"/>
          </a:xfrm>
        </p:spPr>
        <p:txBody>
          <a:bodyPr/>
          <a:lstStyle/>
          <a:p>
            <a:pPr eaLnBrk="1" hangingPunct="1"/>
            <a:r>
              <a:rPr lang="en-US" sz="2800" b="1" u="sng" dirty="0" err="1" smtClean="0">
                <a:solidFill>
                  <a:srgbClr val="FFFF00"/>
                </a:solidFill>
                <a:latin typeface="Comic Sans MS" pitchFamily="66" charset="0"/>
              </a:rPr>
              <a:t>Cristae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 are the internal </a:t>
            </a:r>
            <a:r>
              <a:rPr lang="en-US" sz="2800" b="1" u="sng" dirty="0" smtClean="0">
                <a:solidFill>
                  <a:srgbClr val="FFFF00"/>
                </a:solidFill>
                <a:latin typeface="Comic Sans MS" pitchFamily="66" charset="0"/>
              </a:rPr>
              <a:t>compartments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 formed by the inner membrane of a mitochondrion.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They </a:t>
            </a:r>
            <a:r>
              <a:rPr lang="en-US" sz="2800" b="1" u="sng" dirty="0" smtClean="0">
                <a:solidFill>
                  <a:srgbClr val="FFFF00"/>
                </a:solidFill>
                <a:latin typeface="Comic Sans MS" pitchFamily="66" charset="0"/>
              </a:rPr>
              <a:t>increase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 the surface </a:t>
            </a:r>
            <a:r>
              <a:rPr lang="en-US" sz="2800" b="1" u="sng" dirty="0" smtClean="0">
                <a:solidFill>
                  <a:srgbClr val="FFFF00"/>
                </a:solidFill>
                <a:latin typeface="Comic Sans MS" pitchFamily="66" charset="0"/>
              </a:rPr>
              <a:t>area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 and help the mitochondria to function very </a:t>
            </a:r>
            <a:r>
              <a:rPr lang="en-US" sz="2800" b="1" u="sng" dirty="0" smtClean="0">
                <a:solidFill>
                  <a:srgbClr val="FFFF00"/>
                </a:solidFill>
                <a:latin typeface="Comic Sans MS" pitchFamily="66" charset="0"/>
              </a:rPr>
              <a:t>efficiently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sz="28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6147" name="Picture 2" descr="http://www.glogster.com/media/1/2/64/1/26401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362200"/>
            <a:ext cx="4198938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II. Types of Cellular Respiration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534400" cy="4191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There are two types of cellular respiration:</a:t>
            </a:r>
            <a:b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en-US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3200" b="1" u="sng" dirty="0" smtClean="0">
                <a:solidFill>
                  <a:srgbClr val="FFFF00"/>
                </a:solidFill>
                <a:latin typeface="Comic Sans MS" pitchFamily="66" charset="0"/>
              </a:rPr>
              <a:t>AEROBIC</a:t>
            </a: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 – with oxygen  </a:t>
            </a:r>
            <a:b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en-US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1009650" lvl="1" indent="-609600" eaLnBrk="1" hangingPunct="1">
              <a:lnSpc>
                <a:spcPct val="90000"/>
              </a:lnSpc>
            </a:pPr>
            <a:r>
              <a:rPr lang="en-US" sz="3200" b="1" u="sng" dirty="0" smtClean="0">
                <a:solidFill>
                  <a:srgbClr val="FFFF00"/>
                </a:solidFill>
                <a:latin typeface="Comic Sans MS" pitchFamily="66" charset="0"/>
              </a:rPr>
              <a:t>ANAEROBIC</a:t>
            </a: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 – without oxygen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en-US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895600"/>
            <a:ext cx="9794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AutoShape 8" descr="data:image/jpeg;base64,/9j/4AAQSkZJRgABAQAAAQABAAD/2wCEAAkGBhMSEBMSEhQVFRMWGBsXGBcXFxkZGBgdGBYaFxoYFBoYGygeFxknJRQWHzshLygpLywsGB4xNTwqNSY3OCkBCQoKDgwOGg8PGjAjHyQwNiosMi8tKS80NDI0KSksLzQsNSwvLDQ1LzQ0LCwsNCosNjAsKjQsLSkwLCwsLywsLP/AABEIAIgAlgMBIgACEQEDEQH/xAAcAAEAAwADAQEAAAAAAAAAAAAABgcIAwQFAgH/xABBEAABAwIDBgQDBQQIBwAAAAABAAIRAwQGITEFBxJBUWETInGBFDJCI1KCkaEzctHwF0NTYpOywfEWNDVUc5Kz/8QAGwEAAgMBAQEAAAAAAAAAAAAAAAUEBgcDAgH/xAA4EQABAwEEBgkDAwQDAAAAAAABAAIDBAURITESE1FhgcEGIkFxkaGx0eEUMvAjQnJSosLxM0OS/9oADAMBAAIRAxEAPwC8UREIREXxVqhrS5xAaASSTAAGZJJ0CEDFfa47i5bTaXvc1rRq5xAA5Zk5BQHEO92lTltq3xXffdIpj2yc79NVWm2cRXF07ir1HP6N0aPRoyGpzUKWsYzBuJVmoejdTUdaXqN35+Hurc2hvVsachrn1SI+RuWfd0BRm830VCB4VuxpnMveXiOwa1sfmq3Xe2fsK4rwaNGpUBdwy1ji0HLIuiBqNTzUI1cr8B5K0x9H7PpxpSC/e4+1wUout7l66OEUqca8LCZ9eMn+Suv/AEqX/wDaM/w2/wAFwW+7W/eY8Dh7ucwD9CV2v6KL/wC7T/xAvl9Sdq+6NjM6v6f9pXPbb3rxohzaLzOrmkH08jgP916tlvoMNFW2BM+ZzKhGU/SxzTnHLiz7KL1d3O0Gkj4dxjmHMIPp5l4d7sytRjxaVSnOnGxzZjWOICdQjXTszv4r0LOsmpwYGn+J9irs2bvMsaxA8Q03GMqg4RJyjizb7zClLHggEGQcwRofRZhXt7BxjdWZApVDwf2bvMzWch9M55iNV3jrj+8eCU1nRVpF9M7HY73WhEUOwrvKoXZbTqDwaxgBpMteTOTHdchkY1gSpimLHteL2lUyppZqV+rmbcfzJERF7UZEREIREXBe3rKVN1So4NY0S5x0A/nkjJfQC43DNcW1dq07ak6tWdwsb+Z6ADmT0VK4wx7VvXcImnQGlMH5u9QjU9tB+q6uL8X1L6rJltJvyU5yHc9XHr7BeHRouc4NaC5ziAABJJOQAAzJSaoqTIdFuXqtJsaw2UjRNOL3+Tfnf4b/AIRW/gfdmKB8a7DX1I8tOAWskZ8U5OdnHQd+UZ3o4V+Hr/EM/Z1nGR91+p1OfFm78+083Uz2s0ypkFt009V9Mw37D2E7B7rpbt32xuxTuabX8cCmXaNeDIBBMZ6aHOBzzvClRa1oa0BrRkABAHoBosxq+cBYpF5bDiP21OG1Bn3h2eswT6ypVDKPsOaQ9KKJ+FS0ktyI2bDxy7+9SZERM1R0XDc2jKjeGoxr26w5ocPyK5kQvoJBvCge3d0lvVl1u40X8m/NTJzOh8zdQMjAA0Va7fwhc2Z+2pngmBUbmw+40PYxoVoZfNSkHAtcAWkEEHMEHIgjmFDlpGPywKsVD0iqqe4SHTbvz4H3vWYgVP8AB+9B9GKV2XVKWQa/V7c/qOrxB9cgu5jfdgW8VezHliXURqOppdRz4ddYnQVolpElO9XZrqO2KfaPMHl6Fabt7htRjXsIc1wBBBkEHQhcipLAGOXWlQUapm3eYMn9mSfnb/d6j311utjwQCDIOYI0Pom8EwlbeM1nVqWZJQS6DsWnI7flfSIi7pWiqPezifxKrbSmfLTM1O7+Q00aO+Zd2VkYm2z8La1a+RLW+UHQuOTRqJzOnQFZ3r1nPc57iS5xJJOpJMknul9bLojQHarh0YoBLIal+TcB3/A9V8K5t3OBxbUxcV2n4hwyDv6tp5Acnka8xplnML3YYc+JuvEe2aVGHGYILjPCCDroT+H87tXOigB/UPBSuk1qOafpIz/L25ngi6W2dkU7mg+jVB4XiMsiDqC08iDmu6iZkAi4qjse5jg5puIxCzbtnZL7au+hU+ZhiRMHmCJ5EEFd3COJHWVy2qJLD5XtEeZp9RqDB9lZO9PCorUPiabftaQ83CM3symYEkt19OJU4kUrDBJhwWr0FVHalH1xff1XDf8AmIWm6FcPa17TLXAOB6giQVyKst0uKiQbKo4ZS6j15lzJ5/eHbi7RZqcxSCRocFmloUT6Kd0LuB2jsRERdVBRERCEVXbzcDAA3duw8zWa3Qc/EA5d49eqtFfNSmHAtcAQRBBEgg6gjmFyliEjdEqfZ9dJRTCVnEbQsxK290mJuOkbR589OXU+7JzGnIn8ndAoNjnDJsrpzBPhP89MxyOrdIkHL04TzXlbG2m63uKdZnzMcD6jQg9iCR7pNG4wSY8VpVbBHalF1O0XtO/8wK0ki4LG7bVpMqs+V7Q4ejhI19UT7NZO4FpuKrXfHtwfZWrTmPtH9soYMj3cYI+6VWKk+8m649pV8o4eFnrwtGf6rysObP8AHu6FIt4g6o0OExLZl2ciPKHJDOTJKe+5axZcbaSz2E/06R44lXfgjYnwtlSpwQ9w43yIPE4AkEdQIb+Fe8iJ41oaAAsrnmdNI6R2ZN6IiL0uSKit4eFvg7mWCKNWXMjRsHzM1nKQfQ9leq8nFGH23ls+i7InNjvuuA8pPUdR0JUeoh1rLu3sTmxrRNDUBx+04O9+Hus92t06m9r2OLXNMggwQR0haDwtiBl5bMrNji0e3KWuGoiTA5jsQs/X1m6lUfSeIcxxaR3BhSLd7ioWdz5/2NWGvyJ4YnhcANYJ75EwllLNqn3HIq727ZwrqfWR4ubiN42cx8q9kX4DOYX6nay9EREIRERCFCN62wfGtPGaCX0PNkJJYSA7TkMndg0ql1pbaVqKtGpTIkPY5pExMgiJ5arNdWmWuLTqDB9RkUormXODtq0TorUl8DoT+04dx+QfFXPum2r4lj4ZIJovLec8LvM2ScjmXDLkB7lGtzu0+GrXpGYcwPAgatdwkk6/WP1RTqZ+lEFVrcpjFXSADAm/xx9b1EsXXJqX9y50T4rxl/dcWj9Ghdvd9/1K2/fP+Ry+MeUQ3aNyAIHHMRGoBJ9ySUwFVDdpWxcQBxxJ6lpAHuSB7pSMJsdvNaC4h1mnRH/X/itAIiJ+sjRERCEREQhVtvXwkHN+NpDzNAFUCBImA/SS4SAe0dFVK05Xote1zHAOa4FpBzBBEEEcxmqDxrhh1lcuZB8J0upu5Ec26nNsx10PNKayG46Y4rQejVp6xn0shxH27xs4encrH3X4q+IofD1CTVojIn6maNM9R8voAc84nCzdsPa77W4p12asdMdRo5py0IJHaZWhdk7TZcUKdamZa8SO3Ij1BBHspNJNpt0TmEk6Q2b9LNrmDqP8j2jmOOxdxERTVWUREQhFmjaP7ar++7/MVpZzgAScgMys0X7gatQjMF7iD6uKW1+TVduiP3S8Oalu6n/nKn/hd/8ASmi+901Fxu6pAJAokE9CXsif/U/kUXuk/wCNRukJH1p7gv3e5s9zL4VT8tRggxlLPKRPM6H8QUNsbs0qrKrY4mOa8TpLSHCe2SunehsPx7IvaBx0T4mmfDEPAMSBEO/COipBQqphZKTtxVmsGobU0LWnNvVPLyWmbS6bVY2ow8THAOaeoIka6LmVd7o8ScdJ1o8+an5mSTmwnMfhP6O7FWInEUgkYHBZzX0jqSodC7sy3jsRERdFCRERCEUfxrhcXtsWCBUb5qbjMA9DHIiR2yPJSBF5c0OGiV2gmfBI2WM3EYhZjrUXMcWuBa4GCCIII5EHQqebqsVeDW+EqH7Oq7yaeV5Ea6w6AI6x1K7G9fCfA742mPK8gVRlk7IBwAHOM+8dVXLXEEEZEcwkZ0qeXuWptMNr0P8AIeB+PMd608ijGAcUi8tRxEeNT8rxOZjR+pMEc+ocpOnjHB7Q4LLaiB9PK6J4xGCIiL0uC8rFW0hb2VerIBawxIJHE7ytBA6lwHus6lWXvgxBLmWjD8sPqaakeVp56Hi/E3XlWrGEkAZk5BJqyTSfcOxaX0apDBS6x2b8eHZzPFWvua2fFGvWylzwwGTPlHEQRp9YRS/COxza2VGic3NbLv3nEvI9i6PZEzgZoRgKi2pUipq5JBkTh3DAL1yFn7G2wfhLypSAhh89PX5XaDPoQW+y0Eotj/CPx1AcECtTksnR0jzMJ0EwM+oGglc6qLWMwzCm2DaAo6nrnqOwPI/m1UxsLbL7WuyvT+Zp0MwQciDHIrQuydpsuKLK1MkseJE5EdQehGizfc2zqb3Me0te0wWkQQRyKleAccGyf4dTO3e6XQM2EgDjHMjISO2WesCln1btF2RVtt6y/rYhNDi9vmPzJXgi4LK9ZWYKlJwex2jmmQeS505zWakFpuOaIiIXxEREIXDeWratN9N4lj2lrh1DhBGXqs94m2A+zuX0XzAzY4/U0kgOyPY+4K0UolvEwn8Zb8VMfbUgXM18w1cwAczAjuIylRKqHWNvGYVisC0vo59B56jsDuPYff4VT4QxG6yumVRPATw1Gj6mnXLmRqO4Wgbeu17GvaZa4BwPUESCsyuaQSDkQrQ3S4py+CqHSXUu/wBTmZD952vM+0Sjm0ToHtVg6S2brY/qoxi3PeNvD07lZy8bFmI22Vs6q7N3y02xPE8gxOY8uUk9O8T29r7ao2tPxKzwxvKdXGCYaOZy0VGYwxY++rcbhw02yKbegPMnm4wFMqZxG24Zqt2NZL62UOcP0xmdu4c9i8a7unVKjqjyS5xLiTzJM81Kd22GfiroVHiaNGHO0ILvpYQeWU6HJpHNR7YuyKlzXZRpiXOMTBho5udGjRqtA7A2HTtKDKNMCAPMYgvdzc7uf4DQJfSw6x2kcgrfb1pto4NTH97hcNw28h8L0URE6WZIiIhCh+O8BtvGGrSAbctGR0FQD6X9+h9jlpTO0dnVKFV1Kq0te0wQf9Oo5zzWll5WIcNULynwVmyRPC8ZOYTzafYZaGAoVRSiTrNwKs9kW++kAim6zPMfG7/SovD2J69lU46LsjHEw5teBycPc56iVcOE8fUL0Bk+HX50z9RiSaZ+oZHuqvxLu+ubQudwmrRGfiNGgAkl7ZJZz7ZaqMKCyaSA6J8Faqqz6O1o9bGRf/UOY5HFafRUJsreFe27OBtXiaIAFQccAcgTnH8ApjsvfKwua24oFg0c9juIA9eAiY9yfVT2Vkbs8FUano3Ww3lgDxuOPgeV6spFFrfeXYPMeMW93McB+cLtf8e2H/c0/wBf4KQJWH9w8UpdZ9U03GJ3/kr30UUq7z9ntJHiuMcwxxB9DGai2098ziHNoUOE/S97py6lgEA/iI9VzdUxN7VKgsWumNwjI78PXkvN3n4S+HrfEUx9lVOY+68ySAAMmnUd5ULtLp1Koyoww9jg5p6FpkHP0Xsbcxrd3beCrU8nNjRwtMGZcB83LXoF4QCTSuaX3sWlWfDNHTCOpIJGHDfeu5tbbFa5qGrWeXvOWegA0DQMgO3c9VybE2DWu6nh0G8Tok8g0dXE5BSXDG6+4uCHVwaFLI5jzu0ya0ny5E5nToVb2ytkUramKVFgYwZwOZOpJOZPfsFJhpXSHSfgEntG3oKJuqpgHOGGGQ8PQeS8zCOEKVjS4W+aq6OOpzJ6Do0dPzXvoibNaGi4LO5pnzvMkhvJRERelyRERCEREQhFFNvbtrS4BLWChUjJ1MADSBxM0Iy5Qe6/EXh7GvFzhepFPUy07tOJxadygO2d1F3RzpcNds/T5Xermu/0J0UY2lsOvbmK1J9PlLmmDlMB2h/NES+ekYxpc1XKybfqaidkEoBv7cj7LooiJYrwi9PZuGbq4HFRoVHt+8Gw0wYycYBzRFIp4hK/RKT2xXvoKfWsAJvux7j7KU7G3RXNQB1d7aA6Rxv5agEAannOWisXD+CbWzg02TUH9Y/zP0gwdG89I1KIm0dPHHiBis8rLZq6vqvdc3YMB88V7yIikJQiIiEIiIhC/9k="/>
          <p:cNvSpPr>
            <a:spLocks noChangeAspect="1" noChangeArrowheads="1"/>
          </p:cNvSpPr>
          <p:nvPr/>
        </p:nvSpPr>
        <p:spPr bwMode="auto">
          <a:xfrm>
            <a:off x="76200" y="-630238"/>
            <a:ext cx="1428750" cy="129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4" name="AutoShape 10" descr="data:image/jpeg;base64,/9j/4AAQSkZJRgABAQAAAQABAAD/2wCEAAkGBhMSEBMSEhQVFRMWGBsXGBcXFxkZGBgdGBYaFxoYFBoYGygeFxknJRQWHzshLygpLywsGB4xNTwqNSY3OCkBCQoKDgwOGg8PGjAjHyQwNiosMi8tKS80NDI0KSksLzQsNSwvLDQ1LzQ0LCwsNCosNjAsKjQsLSkwLCwsLywsLP/AABEIAIgAlgMBIgACEQEDEQH/xAAcAAEAAwADAQEAAAAAAAAAAAAABgcIAwQFAgH/xABBEAABAwIDBgQDBQQIBwAAAAABAAIRAwQGITEFBxJBUWETInGBFDJCI1KCkaEzctHwF0NTYpOywfEWNDVUc5Kz/8QAGwEAAgMBAQEAAAAAAAAAAAAAAAUEBgcDAgH/xAA4EQABAwEEBgkDAwQDAAAAAAABAAIDBAURITESE1FhgcEGIkFxkaGx0eEUMvAjQnJSosLxM0OS/9oADAMBAAIRAxEAPwC8UREIREXxVqhrS5xAaASSTAAGZJJ0CEDFfa47i5bTaXvc1rRq5xAA5Zk5BQHEO92lTltq3xXffdIpj2yc79NVWm2cRXF07ir1HP6N0aPRoyGpzUKWsYzBuJVmoejdTUdaXqN35+Hurc2hvVsachrn1SI+RuWfd0BRm830VCB4VuxpnMveXiOwa1sfmq3Xe2fsK4rwaNGpUBdwy1ji0HLIuiBqNTzUI1cr8B5K0x9H7PpxpSC/e4+1wUout7l66OEUqca8LCZ9eMn+Suv/AEqX/wDaM/w2/wAFwW+7W/eY8Dh7ucwD9CV2v6KL/wC7T/xAvl9Sdq+6NjM6v6f9pXPbb3rxohzaLzOrmkH08jgP916tlvoMNFW2BM+ZzKhGU/SxzTnHLiz7KL1d3O0Gkj4dxjmHMIPp5l4d7sytRjxaVSnOnGxzZjWOICdQjXTszv4r0LOsmpwYGn+J9irs2bvMsaxA8Q03GMqg4RJyjizb7zClLHggEGQcwRofRZhXt7BxjdWZApVDwf2bvMzWch9M55iNV3jrj+8eCU1nRVpF9M7HY73WhEUOwrvKoXZbTqDwaxgBpMteTOTHdchkY1gSpimLHteL2lUyppZqV+rmbcfzJERF7UZEREIREXBe3rKVN1So4NY0S5x0A/nkjJfQC43DNcW1dq07ak6tWdwsb+Z6ADmT0VK4wx7VvXcImnQGlMH5u9QjU9tB+q6uL8X1L6rJltJvyU5yHc9XHr7BeHRouc4NaC5ziAABJJOQAAzJSaoqTIdFuXqtJsaw2UjRNOL3+Tfnf4b/AIRW/gfdmKB8a7DX1I8tOAWskZ8U5OdnHQd+UZ3o4V+Hr/EM/Z1nGR91+p1OfFm78+083Uz2s0ypkFt009V9Mw37D2E7B7rpbt32xuxTuabX8cCmXaNeDIBBMZ6aHOBzzvClRa1oa0BrRkABAHoBosxq+cBYpF5bDiP21OG1Bn3h2eswT6ypVDKPsOaQ9KKJ+FS0ktyI2bDxy7+9SZERM1R0XDc2jKjeGoxr26w5ocPyK5kQvoJBvCge3d0lvVl1u40X8m/NTJzOh8zdQMjAA0Va7fwhc2Z+2pngmBUbmw+40PYxoVoZfNSkHAtcAWkEEHMEHIgjmFDlpGPywKsVD0iqqe4SHTbvz4H3vWYgVP8AB+9B9GKV2XVKWQa/V7c/qOrxB9cgu5jfdgW8VezHliXURqOppdRz4ddYnQVolpElO9XZrqO2KfaPMHl6Fabt7htRjXsIc1wBBBkEHQhcipLAGOXWlQUapm3eYMn9mSfnb/d6j311utjwQCDIOYI0Pom8EwlbeM1nVqWZJQS6DsWnI7flfSIi7pWiqPezifxKrbSmfLTM1O7+Q00aO+Zd2VkYm2z8La1a+RLW+UHQuOTRqJzOnQFZ3r1nPc57iS5xJJOpJMknul9bLojQHarh0YoBLIal+TcB3/A9V8K5t3OBxbUxcV2n4hwyDv6tp5Acnka8xplnML3YYc+JuvEe2aVGHGYILjPCCDroT+H87tXOigB/UPBSuk1qOafpIz/L25ngi6W2dkU7mg+jVB4XiMsiDqC08iDmu6iZkAi4qjse5jg5puIxCzbtnZL7au+hU+ZhiRMHmCJ5EEFd3COJHWVy2qJLD5XtEeZp9RqDB9lZO9PCorUPiabftaQ83CM3symYEkt19OJU4kUrDBJhwWr0FVHalH1xff1XDf8AmIWm6FcPa17TLXAOB6giQVyKst0uKiQbKo4ZS6j15lzJ5/eHbi7RZqcxSCRocFmloUT6Kd0LuB2jsRERdVBRERCEVXbzcDAA3duw8zWa3Qc/EA5d49eqtFfNSmHAtcAQRBBEgg6gjmFyliEjdEqfZ9dJRTCVnEbQsxK290mJuOkbR589OXU+7JzGnIn8ndAoNjnDJsrpzBPhP89MxyOrdIkHL04TzXlbG2m63uKdZnzMcD6jQg9iCR7pNG4wSY8VpVbBHalF1O0XtO/8wK0ki4LG7bVpMqs+V7Q4ejhI19UT7NZO4FpuKrXfHtwfZWrTmPtH9soYMj3cYI+6VWKk+8m649pV8o4eFnrwtGf6rysObP8AHu6FIt4g6o0OExLZl2ciPKHJDOTJKe+5axZcbaSz2E/06R44lXfgjYnwtlSpwQ9w43yIPE4AkEdQIb+Fe8iJ41oaAAsrnmdNI6R2ZN6IiL0uSKit4eFvg7mWCKNWXMjRsHzM1nKQfQ9leq8nFGH23ls+i7InNjvuuA8pPUdR0JUeoh1rLu3sTmxrRNDUBx+04O9+Hus92t06m9r2OLXNMggwQR0haDwtiBl5bMrNji0e3KWuGoiTA5jsQs/X1m6lUfSeIcxxaR3BhSLd7ioWdz5/2NWGvyJ4YnhcANYJ75EwllLNqn3HIq727ZwrqfWR4ubiN42cx8q9kX4DOYX6nay9EREIRERCFCN62wfGtPGaCX0PNkJJYSA7TkMndg0ql1pbaVqKtGpTIkPY5pExMgiJ5arNdWmWuLTqDB9RkUormXODtq0TorUl8DoT+04dx+QfFXPum2r4lj4ZIJovLec8LvM2ScjmXDLkB7lGtzu0+GrXpGYcwPAgatdwkk6/WP1RTqZ+lEFVrcpjFXSADAm/xx9b1EsXXJqX9y50T4rxl/dcWj9Ghdvd9/1K2/fP+Ry+MeUQ3aNyAIHHMRGoBJ9ySUwFVDdpWxcQBxxJ6lpAHuSB7pSMJsdvNaC4h1mnRH/X/itAIiJ+sjRERCEREQhVtvXwkHN+NpDzNAFUCBImA/SS4SAe0dFVK05Xote1zHAOa4FpBzBBEEEcxmqDxrhh1lcuZB8J0upu5Ec26nNsx10PNKayG46Y4rQejVp6xn0shxH27xs4encrH3X4q+IofD1CTVojIn6maNM9R8voAc84nCzdsPa77W4p12asdMdRo5py0IJHaZWhdk7TZcUKdamZa8SO3Ij1BBHspNJNpt0TmEk6Q2b9LNrmDqP8j2jmOOxdxERTVWUREQhFmjaP7ar++7/MVpZzgAScgMys0X7gatQjMF7iD6uKW1+TVduiP3S8Oalu6n/nKn/hd/8ASmi+901Fxu6pAJAokE9CXsif/U/kUXuk/wCNRukJH1p7gv3e5s9zL4VT8tRggxlLPKRPM6H8QUNsbs0qrKrY4mOa8TpLSHCe2SunehsPx7IvaBx0T4mmfDEPAMSBEO/COipBQqphZKTtxVmsGobU0LWnNvVPLyWmbS6bVY2ow8THAOaeoIka6LmVd7o8ScdJ1o8+an5mSTmwnMfhP6O7FWInEUgkYHBZzX0jqSodC7sy3jsRERdFCRERCEUfxrhcXtsWCBUb5qbjMA9DHIiR2yPJSBF5c0OGiV2gmfBI2WM3EYhZjrUXMcWuBa4GCCIII5EHQqebqsVeDW+EqH7Oq7yaeV5Ea6w6AI6x1K7G9fCfA742mPK8gVRlk7IBwAHOM+8dVXLXEEEZEcwkZ0qeXuWptMNr0P8AIeB+PMd608ijGAcUi8tRxEeNT8rxOZjR+pMEc+ocpOnjHB7Q4LLaiB9PK6J4xGCIiL0uC8rFW0hb2VerIBawxIJHE7ytBA6lwHus6lWXvgxBLmWjD8sPqaakeVp56Hi/E3XlWrGEkAZk5BJqyTSfcOxaX0apDBS6x2b8eHZzPFWvua2fFGvWylzwwGTPlHEQRp9YRS/COxza2VGic3NbLv3nEvI9i6PZEzgZoRgKi2pUipq5JBkTh3DAL1yFn7G2wfhLypSAhh89PX5XaDPoQW+y0Eotj/CPx1AcECtTksnR0jzMJ0EwM+oGglc6qLWMwzCm2DaAo6nrnqOwPI/m1UxsLbL7WuyvT+Zp0MwQciDHIrQuydpsuKLK1MkseJE5EdQehGizfc2zqb3Me0te0wWkQQRyKleAccGyf4dTO3e6XQM2EgDjHMjISO2WesCln1btF2RVtt6y/rYhNDi9vmPzJXgi4LK9ZWYKlJwex2jmmQeS505zWakFpuOaIiIXxEREIXDeWratN9N4lj2lrh1DhBGXqs94m2A+zuX0XzAzY4/U0kgOyPY+4K0UolvEwn8Zb8VMfbUgXM18w1cwAczAjuIylRKqHWNvGYVisC0vo59B56jsDuPYff4VT4QxG6yumVRPATw1Gj6mnXLmRqO4Wgbeu17GvaZa4BwPUESCsyuaQSDkQrQ3S4py+CqHSXUu/wBTmZD952vM+0Sjm0ToHtVg6S2brY/qoxi3PeNvD07lZy8bFmI22Vs6q7N3y02xPE8gxOY8uUk9O8T29r7ao2tPxKzwxvKdXGCYaOZy0VGYwxY++rcbhw02yKbegPMnm4wFMqZxG24Zqt2NZL62UOcP0xmdu4c9i8a7unVKjqjyS5xLiTzJM81Kd22GfiroVHiaNGHO0ILvpYQeWU6HJpHNR7YuyKlzXZRpiXOMTBho5udGjRqtA7A2HTtKDKNMCAPMYgvdzc7uf4DQJfSw6x2kcgrfb1pto4NTH97hcNw28h8L0URE6WZIiIhCh+O8BtvGGrSAbctGR0FQD6X9+h9jlpTO0dnVKFV1Kq0te0wQf9Oo5zzWll5WIcNULynwVmyRPC8ZOYTzafYZaGAoVRSiTrNwKs9kW++kAim6zPMfG7/SovD2J69lU46LsjHEw5teBycPc56iVcOE8fUL0Bk+HX50z9RiSaZ+oZHuqvxLu+ubQudwmrRGfiNGgAkl7ZJZz7ZaqMKCyaSA6J8Faqqz6O1o9bGRf/UOY5HFafRUJsreFe27OBtXiaIAFQccAcgTnH8ApjsvfKwua24oFg0c9juIA9eAiY9yfVT2Vkbs8FUano3Ww3lgDxuOPgeV6spFFrfeXYPMeMW93McB+cLtf8e2H/c0/wBf4KQJWH9w8UpdZ9U03GJ3/kr30UUq7z9ntJHiuMcwxxB9DGai2098ziHNoUOE/S97py6lgEA/iI9VzdUxN7VKgsWumNwjI78PXkvN3n4S+HrfEUx9lVOY+68ySAAMmnUd5ULtLp1Koyoww9jg5p6FpkHP0Xsbcxrd3beCrU8nNjRwtMGZcB83LXoF4QCTSuaX3sWlWfDNHTCOpIJGHDfeu5tbbFa5qGrWeXvOWegA0DQMgO3c9VybE2DWu6nh0G8Tok8g0dXE5BSXDG6+4uCHVwaFLI5jzu0ya0ny5E5nToVb2ytkUramKVFgYwZwOZOpJOZPfsFJhpXSHSfgEntG3oKJuqpgHOGGGQ8PQeS8zCOEKVjS4W+aq6OOpzJ6Do0dPzXvoibNaGi4LO5pnzvMkhvJRERelyRERCEREQhFFNvbtrS4BLWChUjJ1MADSBxM0Iy5Qe6/EXh7GvFzhepFPUy07tOJxadygO2d1F3RzpcNds/T5Xermu/0J0UY2lsOvbmK1J9PlLmmDlMB2h/NES+ekYxpc1XKybfqaidkEoBv7cj7LooiJYrwi9PZuGbq4HFRoVHt+8Gw0wYycYBzRFIp4hK/RKT2xXvoKfWsAJvux7j7KU7G3RXNQB1d7aA6Rxv5agEAannOWisXD+CbWzg02TUH9Y/zP0gwdG89I1KIm0dPHHiBis8rLZq6vqvdc3YMB88V7yIikJQiIiEIiIhC/9k="/>
          <p:cNvSpPr>
            <a:spLocks noChangeAspect="1" noChangeArrowheads="1"/>
          </p:cNvSpPr>
          <p:nvPr/>
        </p:nvSpPr>
        <p:spPr bwMode="auto">
          <a:xfrm>
            <a:off x="76200" y="-630238"/>
            <a:ext cx="1428750" cy="129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4419600"/>
            <a:ext cx="99060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2" descr="http://1.bp.blogspot.com/_i8Gpsxb0HGQ/SaHBFa2gyqI/AAAAAAAAC-Y/tx1oRfQrRjI/s400/a+red-circle-slas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267200"/>
            <a:ext cx="17907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A. Aerobic Respiration –</a:t>
            </a:r>
            <a:r>
              <a:rPr lang="en-US" sz="4000" b="1" dirty="0" smtClean="0">
                <a:solidFill>
                  <a:srgbClr val="0000CC"/>
                </a:solidFill>
                <a:latin typeface="Comic Sans MS" pitchFamily="66" charset="0"/>
              </a:rPr>
              <a:t> </a:t>
            </a:r>
            <a:r>
              <a:rPr lang="en-US" sz="4000" b="1" u="sng" dirty="0" smtClean="0">
                <a:solidFill>
                  <a:srgbClr val="FFFF00"/>
                </a:solidFill>
                <a:latin typeface="Comic Sans MS" pitchFamily="66" charset="0"/>
              </a:rPr>
              <a:t>with oxygen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5029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b="1" u="sng" dirty="0" err="1" smtClean="0">
                <a:solidFill>
                  <a:srgbClr val="FFFF00"/>
                </a:solidFill>
                <a:latin typeface="Comic Sans MS" pitchFamily="66" charset="0"/>
              </a:rPr>
              <a:t>Glycolysis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– breakdown of a </a:t>
            </a:r>
            <a:r>
              <a:rPr lang="en-US" u="sng" dirty="0" smtClean="0">
                <a:solidFill>
                  <a:srgbClr val="FFFF00"/>
                </a:solidFill>
                <a:latin typeface="Comic Sans MS" pitchFamily="66" charset="0"/>
              </a:rPr>
              <a:t>glucose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molecule into 2 </a:t>
            </a:r>
            <a:r>
              <a:rPr lang="en-US" u="sng" dirty="0" err="1" smtClean="0">
                <a:solidFill>
                  <a:srgbClr val="FFFF00"/>
                </a:solidFill>
                <a:latin typeface="Comic Sans MS" pitchFamily="66" charset="0"/>
              </a:rPr>
              <a:t>pyruvic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acids, NADH &amp; ATP  in the </a:t>
            </a:r>
            <a:r>
              <a:rPr lang="en-US" u="sng" dirty="0" smtClean="0">
                <a:solidFill>
                  <a:srgbClr val="FFFF00"/>
                </a:solidFill>
                <a:latin typeface="Comic Sans MS" pitchFamily="66" charset="0"/>
              </a:rPr>
              <a:t>cytoplasm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u="sng" dirty="0" smtClean="0">
                <a:solidFill>
                  <a:srgbClr val="FFFF00"/>
                </a:solidFill>
                <a:latin typeface="Comic Sans MS" pitchFamily="66" charset="0"/>
              </a:rPr>
              <a:t>Krebs Cycle</a:t>
            </a:r>
            <a:r>
              <a:rPr lang="en-US" u="sng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– occurs in the </a:t>
            </a:r>
            <a:r>
              <a:rPr lang="en-US" u="sng" dirty="0" smtClean="0">
                <a:solidFill>
                  <a:srgbClr val="FFFF00"/>
                </a:solidFill>
                <a:latin typeface="Comic Sans MS" pitchFamily="66" charset="0"/>
              </a:rPr>
              <a:t>mitochondria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b="1" u="sng" dirty="0" smtClean="0">
                <a:solidFill>
                  <a:srgbClr val="FFFF00"/>
                </a:solidFill>
                <a:latin typeface="Comic Sans MS" pitchFamily="66" charset="0"/>
              </a:rPr>
              <a:t>Electron</a:t>
            </a:r>
            <a:r>
              <a:rPr lang="en-US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  <a:latin typeface="Comic Sans MS" pitchFamily="66" charset="0"/>
              </a:rPr>
              <a:t>Transport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Chain – occurs in the </a:t>
            </a:r>
            <a:r>
              <a:rPr lang="en-US" b="1" u="sng" dirty="0" smtClean="0">
                <a:solidFill>
                  <a:srgbClr val="FFFF00"/>
                </a:solidFill>
                <a:latin typeface="Comic Sans MS" pitchFamily="66" charset="0"/>
              </a:rPr>
              <a:t>mitochondria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; more ATP is produced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One molecule of glucose produces </a:t>
            </a:r>
            <a:r>
              <a:rPr lang="en-US" b="1" u="sng" dirty="0" smtClean="0">
                <a:solidFill>
                  <a:srgbClr val="FFFF00"/>
                </a:solidFill>
                <a:latin typeface="Comic Sans MS" pitchFamily="66" charset="0"/>
              </a:rPr>
              <a:t>36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 molecules of </a:t>
            </a:r>
            <a:r>
              <a:rPr lang="en-US" u="sng" dirty="0" smtClean="0">
                <a:solidFill>
                  <a:srgbClr val="FFFF00"/>
                </a:solidFill>
                <a:latin typeface="Comic Sans MS" pitchFamily="66" charset="0"/>
              </a:rPr>
              <a:t>ATP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15_e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00050"/>
            <a:ext cx="815340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316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Cellular Respiration</vt:lpstr>
      <vt:lpstr>December 8th </vt:lpstr>
      <vt:lpstr>Introduction</vt:lpstr>
      <vt:lpstr>I. Cellular Respiration</vt:lpstr>
      <vt:lpstr>PowerPoint Presentation</vt:lpstr>
      <vt:lpstr>PowerPoint Presentation</vt:lpstr>
      <vt:lpstr>II. Types of Cellular Respiration</vt:lpstr>
      <vt:lpstr>A. Aerobic Respiration – with oxygen</vt:lpstr>
      <vt:lpstr>PowerPoint Presentation</vt:lpstr>
      <vt:lpstr>Chemical equation for aerobic respiration</vt:lpstr>
      <vt:lpstr>B. Anaerobic Respiration –without oxygen</vt:lpstr>
      <vt:lpstr>PowerPoint Presentation</vt:lpstr>
      <vt:lpstr>PowerPoint Presentation</vt:lpstr>
      <vt:lpstr>III. Comparing Photosynthesis &amp; Cellular Respiration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Respiration</dc:title>
  <dc:creator>user</dc:creator>
  <cp:lastModifiedBy>Thania Gottschalk</cp:lastModifiedBy>
  <cp:revision>107</cp:revision>
  <dcterms:created xsi:type="dcterms:W3CDTF">2004-01-15T05:13:59Z</dcterms:created>
  <dcterms:modified xsi:type="dcterms:W3CDTF">2016-12-02T21:33:45Z</dcterms:modified>
</cp:coreProperties>
</file>