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092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CD5EBC-F56D-440A-BBC2-FF02030CA9BA}" type="datetimeFigureOut">
              <a:rPr lang="en-US" smtClean="0"/>
              <a:t>8/18/2016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DFAF62-19D8-495C-89AD-46E3C7A5C7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0699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71CB589-EBE3-46F1-81C0-3D0FAD67BEFB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418532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650FA34-70B5-47DA-BE8D-66E49A6382AF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030500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36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5C72B44-C19F-4BE0-86EA-42E4C7FFC577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2524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34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B2F3FE7-E8EC-48E3-B0A3-D49B85CFE07C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39415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44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1591DE3-CDB2-4542-9CA0-007C8BB4FB7D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6387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54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ED2C287-7AEA-4610-AC5C-15AB327B199A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5961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64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677009A-B4D0-4AC7-B577-B55FEFC1FAE3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8498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64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677009A-B4D0-4AC7-B577-B55FEFC1FAE3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685011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85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1272457-EDC6-48BA-A8F6-ED5F3A62100E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19201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95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E26D348-C58D-4B20-98E4-440608B65C06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01567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05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B29C2AA-B438-4D8D-8CC1-C3DAD421783E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1042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DF85E0B5-D362-4ADD-8F5C-1313572A5934}" type="datetimeFigureOut">
              <a:rPr lang="en-US" smtClean="0"/>
              <a:t>8/18/2016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CE10C937-655B-4095-8E34-3753E1E0FD68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5E0B5-D362-4ADD-8F5C-1313572A5934}" type="datetimeFigureOut">
              <a:rPr lang="en-US" smtClean="0"/>
              <a:t>8/18/2016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0C937-655B-4095-8E34-3753E1E0FD6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5E0B5-D362-4ADD-8F5C-1313572A5934}" type="datetimeFigureOut">
              <a:rPr lang="en-US" smtClean="0"/>
              <a:t>8/18/2016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0C937-655B-4095-8E34-3753E1E0FD6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5E0B5-D362-4ADD-8F5C-1313572A5934}" type="datetimeFigureOut">
              <a:rPr lang="en-US" smtClean="0"/>
              <a:t>8/18/2016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0C937-655B-4095-8E34-3753E1E0FD6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5E0B5-D362-4ADD-8F5C-1313572A5934}" type="datetimeFigureOut">
              <a:rPr lang="en-US" smtClean="0"/>
              <a:t>8/18/2016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0C937-655B-4095-8E34-3753E1E0FD6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5E0B5-D362-4ADD-8F5C-1313572A5934}" type="datetimeFigureOut">
              <a:rPr lang="en-US" smtClean="0"/>
              <a:t>8/18/2016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0C937-655B-4095-8E34-3753E1E0FD6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5E0B5-D362-4ADD-8F5C-1313572A5934}" type="datetimeFigureOut">
              <a:rPr lang="en-US" smtClean="0"/>
              <a:t>8/18/2016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0C937-655B-4095-8E34-3753E1E0FD6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5E0B5-D362-4ADD-8F5C-1313572A5934}" type="datetimeFigureOut">
              <a:rPr lang="en-US" smtClean="0"/>
              <a:t>8/18/2016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0C937-655B-4095-8E34-3753E1E0FD6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5E0B5-D362-4ADD-8F5C-1313572A5934}" type="datetimeFigureOut">
              <a:rPr lang="en-US" smtClean="0"/>
              <a:t>8/18/2016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0C937-655B-4095-8E34-3753E1E0FD6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5E0B5-D362-4ADD-8F5C-1313572A5934}" type="datetimeFigureOut">
              <a:rPr lang="en-US" smtClean="0"/>
              <a:t>8/18/2016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0C937-655B-4095-8E34-3753E1E0FD68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5E0B5-D362-4ADD-8F5C-1313572A5934}" type="datetimeFigureOut">
              <a:rPr lang="en-US" smtClean="0"/>
              <a:t>8/18/2016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0C937-655B-4095-8E34-3753E1E0FD6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DF85E0B5-D362-4ADD-8F5C-1313572A5934}" type="datetimeFigureOut">
              <a:rPr lang="en-US" smtClean="0"/>
              <a:t>8/18/2016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CE10C937-655B-4095-8E34-3753E1E0FD6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Title 2"/>
          <p:cNvSpPr>
            <a:spLocks noGrp="1"/>
          </p:cNvSpPr>
          <p:nvPr>
            <p:ph type="title"/>
          </p:nvPr>
        </p:nvSpPr>
        <p:spPr>
          <a:xfrm>
            <a:off x="1295400" y="2209800"/>
            <a:ext cx="6637468" cy="1362075"/>
          </a:xfrm>
        </p:spPr>
        <p:txBody>
          <a:bodyPr/>
          <a:lstStyle/>
          <a:p>
            <a:pPr algn="ctr"/>
            <a:r>
              <a:rPr lang="en-US" b="1" dirty="0" smtClean="0"/>
              <a:t>Ecological Pyramids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WE WILL: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 smtClean="0"/>
              <a:t>YOU WILL: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3375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1"/>
          <p:cNvSpPr>
            <a:spLocks noChangeArrowheads="1"/>
          </p:cNvSpPr>
          <p:nvPr/>
        </p:nvSpPr>
        <p:spPr bwMode="auto">
          <a:xfrm>
            <a:off x="381000" y="701040"/>
            <a:ext cx="86868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eaLnBrk="0" hangingPunct="0">
              <a:buFontTx/>
              <a:buChar char="•"/>
            </a:pPr>
            <a:r>
              <a:rPr lang="en-US" sz="2400" dirty="0">
                <a:latin typeface="Tempus Sans ITC" pitchFamily="82" charset="0"/>
                <a:ea typeface="Calibri" pitchFamily="34" charset="0"/>
                <a:cs typeface="Times New Roman" pitchFamily="18" charset="0"/>
              </a:rPr>
              <a:t> _______________________- represents the amount of living matter at each trophic level.</a:t>
            </a:r>
            <a:endParaRPr lang="en-US" sz="2400" dirty="0"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en-US" sz="2400" dirty="0">
                <a:latin typeface="Tempus Sans ITC" pitchFamily="82" charset="0"/>
                <a:ea typeface="Calibri" pitchFamily="34" charset="0"/>
                <a:cs typeface="Times New Roman" pitchFamily="18" charset="0"/>
              </a:rPr>
              <a:t>		</a:t>
            </a:r>
            <a:endParaRPr lang="en-US" sz="2400" dirty="0">
              <a:ea typeface="Calibri" pitchFamily="34" charset="0"/>
              <a:cs typeface="Times New Roman" pitchFamily="18" charset="0"/>
            </a:endParaRPr>
          </a:p>
        </p:txBody>
      </p:sp>
      <p:pic>
        <p:nvPicPr>
          <p:cNvPr id="51203" name="Picture 5" descr="http://www.ux1.eiu.edu/~cfruf/images/bio3002/trophic_levels_biomas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1676400"/>
            <a:ext cx="4773613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066800" y="697468"/>
            <a:ext cx="2514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smtClean="0">
                <a:solidFill>
                  <a:srgbClr val="00B0F0"/>
                </a:solidFill>
                <a:latin typeface="Tempus Sans ITC" pitchFamily="82" charset="0"/>
                <a:ea typeface="Calibri" pitchFamily="34" charset="0"/>
                <a:cs typeface="Times New Roman" pitchFamily="18" charset="0"/>
              </a:rPr>
              <a:t>Biomass Pyramid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810784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227" name="Picture 5" descr="http://www.ux1.eiu.edu/~cfruf/images/bio3002/trophic_levels_biomas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219200"/>
            <a:ext cx="5097248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5542257" y="1486202"/>
            <a:ext cx="314454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4" indent="-342900" eaLnBrk="0" hangingPunct="0">
              <a:buFont typeface="Wingdings" pitchFamily="2" charset="2"/>
              <a:buChar char="§"/>
            </a:pPr>
            <a:r>
              <a:rPr lang="en-US" sz="2400" dirty="0" smtClean="0">
                <a:latin typeface="Tempus Sans ITC" pitchFamily="82" charset="0"/>
                <a:ea typeface="Calibri" pitchFamily="34" charset="0"/>
                <a:cs typeface="Times New Roman" pitchFamily="18" charset="0"/>
              </a:rPr>
              <a:t>measured in </a:t>
            </a:r>
            <a:r>
              <a:rPr lang="en-US" sz="2400" b="1" u="sng" dirty="0" smtClean="0">
                <a:solidFill>
                  <a:srgbClr val="00CC00"/>
                </a:solidFill>
                <a:latin typeface="Tempus Sans ITC" pitchFamily="82" charset="0"/>
                <a:ea typeface="Calibri" pitchFamily="34" charset="0"/>
                <a:cs typeface="Times New Roman" pitchFamily="18" charset="0"/>
              </a:rPr>
              <a:t>g/m</a:t>
            </a:r>
            <a:r>
              <a:rPr lang="en-US" sz="2400" b="1" u="sng" baseline="30000" dirty="0" smtClean="0">
                <a:solidFill>
                  <a:srgbClr val="00CC00"/>
                </a:solidFill>
                <a:latin typeface="Tempus Sans ITC" pitchFamily="82" charset="0"/>
                <a:ea typeface="Calibri" pitchFamily="34" charset="0"/>
                <a:cs typeface="Times New Roman" pitchFamily="18" charset="0"/>
              </a:rPr>
              <a:t>2</a:t>
            </a:r>
            <a:r>
              <a:rPr lang="en-US" sz="2400" b="1" u="sng" dirty="0" smtClean="0">
                <a:solidFill>
                  <a:srgbClr val="00CC00"/>
                </a:solidFill>
                <a:latin typeface="Tempus Sans ITC" pitchFamily="82" charset="0"/>
                <a:ea typeface="Calibri" pitchFamily="34" charset="0"/>
                <a:cs typeface="Times New Roman" pitchFamily="18" charset="0"/>
              </a:rPr>
              <a:t> or kg/m</a:t>
            </a:r>
            <a:r>
              <a:rPr lang="en-US" sz="2400" b="1" u="sng" baseline="30000" dirty="0" smtClean="0">
                <a:solidFill>
                  <a:srgbClr val="00CC00"/>
                </a:solidFill>
                <a:latin typeface="Tempus Sans ITC" pitchFamily="82" charset="0"/>
                <a:ea typeface="Calibri" pitchFamily="34" charset="0"/>
                <a:cs typeface="Times New Roman" pitchFamily="18" charset="0"/>
              </a:rPr>
              <a:t>2</a:t>
            </a:r>
          </a:p>
          <a:p>
            <a:pPr marL="342900" lvl="4" indent="-342900" eaLnBrk="0" hangingPunct="0">
              <a:buFont typeface="Wingdings" pitchFamily="2" charset="2"/>
              <a:buChar char="§"/>
            </a:pPr>
            <a:endParaRPr lang="en-US" sz="2400" b="1" u="sng" dirty="0" smtClean="0">
              <a:solidFill>
                <a:srgbClr val="00CC00"/>
              </a:solidFill>
              <a:latin typeface="Tempus Sans ITC" pitchFamily="82" charset="0"/>
              <a:ea typeface="Calibri" pitchFamily="34" charset="0"/>
              <a:cs typeface="Times New Roman" pitchFamily="18" charset="0"/>
            </a:endParaRPr>
          </a:p>
          <a:p>
            <a:pPr marL="342900" lvl="4" indent="-342900" eaLnBrk="0" hangingPunct="0">
              <a:buFont typeface="Wingdings" pitchFamily="2" charset="2"/>
              <a:buChar char="§"/>
            </a:pPr>
            <a:r>
              <a:rPr lang="en-US" sz="2400" u="sng" dirty="0" smtClean="0">
                <a:latin typeface="Tempus Sans ITC" pitchFamily="82" charset="0"/>
                <a:ea typeface="Calibri" pitchFamily="34" charset="0"/>
                <a:cs typeface="Times New Roman" pitchFamily="18" charset="0"/>
              </a:rPr>
              <a:t>_________</a:t>
            </a:r>
            <a:r>
              <a:rPr lang="en-US" sz="2400" dirty="0" smtClean="0">
                <a:latin typeface="Tempus Sans ITC" pitchFamily="82" charset="0"/>
                <a:ea typeface="Calibri" pitchFamily="34" charset="0"/>
                <a:cs typeface="Times New Roman" pitchFamily="18" charset="0"/>
              </a:rPr>
              <a:t> usually account for the most biomass</a:t>
            </a:r>
            <a:endParaRPr lang="en-US" sz="2400" dirty="0" smtClean="0">
              <a:ea typeface="Calibri" pitchFamily="34" charset="0"/>
              <a:cs typeface="Times New Roman" pitchFamily="18" charset="0"/>
            </a:endParaRPr>
          </a:p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953000" y="146303"/>
            <a:ext cx="3124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FF00"/>
                </a:solidFill>
                <a:latin typeface="+mn-lt"/>
              </a:rPr>
              <a:t>B</a:t>
            </a:r>
            <a:r>
              <a:rPr lang="en-US" sz="2400" b="1" dirty="0" smtClean="0">
                <a:solidFill>
                  <a:srgbClr val="FFFF00"/>
                </a:solidFill>
                <a:latin typeface="+mn-lt"/>
              </a:rPr>
              <a:t>iomass </a:t>
            </a:r>
            <a:r>
              <a:rPr lang="en-US" sz="2400" b="1" dirty="0">
                <a:solidFill>
                  <a:srgbClr val="FFFF00"/>
                </a:solidFill>
                <a:latin typeface="+mn-lt"/>
              </a:rPr>
              <a:t>P</a:t>
            </a:r>
            <a:r>
              <a:rPr lang="en-US" sz="2400" b="1" dirty="0" smtClean="0">
                <a:solidFill>
                  <a:srgbClr val="FFFF00"/>
                </a:solidFill>
                <a:latin typeface="+mn-lt"/>
              </a:rPr>
              <a:t>yramid</a:t>
            </a:r>
            <a:endParaRPr lang="en-US" sz="2400" b="1" dirty="0">
              <a:solidFill>
                <a:srgbClr val="FFFF00"/>
              </a:solidFill>
              <a:latin typeface="+mn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867400" y="2586335"/>
            <a:ext cx="152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CC00"/>
                </a:solidFill>
                <a:latin typeface="Tempus Sans ITC" pitchFamily="82" charset="0"/>
              </a:rPr>
              <a:t>Producers</a:t>
            </a:r>
            <a:endParaRPr lang="en-US" sz="2400" b="1" dirty="0">
              <a:solidFill>
                <a:srgbClr val="00CC00"/>
              </a:solidFill>
              <a:latin typeface="Tempus Sans ITC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33805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1"/>
          <p:cNvSpPr>
            <a:spLocks noChangeArrowheads="1"/>
          </p:cNvSpPr>
          <p:nvPr/>
        </p:nvSpPr>
        <p:spPr bwMode="auto">
          <a:xfrm>
            <a:off x="914400" y="704850"/>
            <a:ext cx="87630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eaLnBrk="0" hangingPunct="0"/>
            <a:r>
              <a:rPr lang="en-US" sz="2400" dirty="0">
                <a:latin typeface="Tempus Sans ITC" pitchFamily="82" charset="0"/>
                <a:ea typeface="Calibri" pitchFamily="34" charset="0"/>
                <a:cs typeface="Times New Roman" pitchFamily="18" charset="0"/>
              </a:rPr>
              <a:t>An ecological pyramid is a diagram that </a:t>
            </a:r>
            <a:r>
              <a:rPr lang="en-US" sz="2400" b="1" u="sng" dirty="0">
                <a:solidFill>
                  <a:srgbClr val="00B0F0"/>
                </a:solidFill>
                <a:latin typeface="Tempus Sans ITC" pitchFamily="82" charset="0"/>
                <a:ea typeface="Calibri" pitchFamily="34" charset="0"/>
                <a:cs typeface="Times New Roman" pitchFamily="18" charset="0"/>
              </a:rPr>
              <a:t>______________________________________________</a:t>
            </a:r>
          </a:p>
          <a:p>
            <a:pPr eaLnBrk="0" hangingPunct="0"/>
            <a:r>
              <a:rPr lang="en-US" sz="2400" b="1" u="sng" dirty="0">
                <a:solidFill>
                  <a:srgbClr val="00B0F0"/>
                </a:solidFill>
                <a:latin typeface="Tempus Sans ITC" pitchFamily="82" charset="0"/>
                <a:ea typeface="Calibri" pitchFamily="34" charset="0"/>
                <a:cs typeface="Times New Roman" pitchFamily="18" charset="0"/>
              </a:rPr>
              <a:t>______________________________________________</a:t>
            </a:r>
            <a:endParaRPr lang="en-US" sz="2400" b="1" u="sng" dirty="0">
              <a:solidFill>
                <a:srgbClr val="00B0F0"/>
              </a:solidFill>
              <a:ea typeface="Calibri" pitchFamily="34" charset="0"/>
              <a:cs typeface="Times New Roman" pitchFamily="18" charset="0"/>
            </a:endParaRPr>
          </a:p>
        </p:txBody>
      </p:sp>
      <p:pic>
        <p:nvPicPr>
          <p:cNvPr id="41987" name="Picture 6" descr="http://www.saskschools.ca/~sci10_dev/images/ecosystems_photos/pyramid_energy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9592" y="2020824"/>
            <a:ext cx="4719712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9989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1"/>
          <p:cNvSpPr>
            <a:spLocks noChangeArrowheads="1"/>
          </p:cNvSpPr>
          <p:nvPr/>
        </p:nvSpPr>
        <p:spPr bwMode="auto">
          <a:xfrm>
            <a:off x="533400" y="628471"/>
            <a:ext cx="83058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pPr eaLnBrk="0" hangingPunct="0"/>
            <a:r>
              <a:rPr lang="en-US" sz="2400" dirty="0">
                <a:latin typeface="Tempus Sans ITC" pitchFamily="82" charset="0"/>
                <a:ea typeface="Calibri" pitchFamily="34" charset="0"/>
                <a:cs typeface="Times New Roman" pitchFamily="18" charset="0"/>
              </a:rPr>
              <a:t>An ecological pyramid is a diagram that </a:t>
            </a:r>
            <a:r>
              <a:rPr lang="en-US" sz="2400" b="1" u="sng" dirty="0">
                <a:solidFill>
                  <a:srgbClr val="00B0F0"/>
                </a:solidFill>
                <a:latin typeface="Tempus Sans ITC" pitchFamily="82" charset="0"/>
                <a:ea typeface="Calibri" pitchFamily="34" charset="0"/>
                <a:cs typeface="Times New Roman" pitchFamily="18" charset="0"/>
              </a:rPr>
              <a:t>shows the relative amount of energy or matter </a:t>
            </a:r>
            <a:r>
              <a:rPr lang="en-US" sz="2400" b="1" u="sng" dirty="0" smtClean="0">
                <a:solidFill>
                  <a:srgbClr val="00B0F0"/>
                </a:solidFill>
                <a:latin typeface="Tempus Sans ITC" pitchFamily="82" charset="0"/>
                <a:ea typeface="Calibri" pitchFamily="34" charset="0"/>
                <a:cs typeface="Times New Roman" pitchFamily="18" charset="0"/>
              </a:rPr>
              <a:t>available at each trophic level </a:t>
            </a:r>
            <a:r>
              <a:rPr lang="en-US" sz="2400" b="1" u="sng" dirty="0">
                <a:solidFill>
                  <a:srgbClr val="00B0F0"/>
                </a:solidFill>
                <a:latin typeface="Tempus Sans ITC" pitchFamily="82" charset="0"/>
                <a:ea typeface="Calibri" pitchFamily="34" charset="0"/>
                <a:cs typeface="Times New Roman" pitchFamily="18" charset="0"/>
              </a:rPr>
              <a:t>of a food chain</a:t>
            </a:r>
            <a:endParaRPr lang="en-US" sz="2400" b="1" u="sng" dirty="0">
              <a:solidFill>
                <a:srgbClr val="00B0F0"/>
              </a:solidFill>
              <a:ea typeface="Calibri" pitchFamily="34" charset="0"/>
              <a:cs typeface="Times New Roman" pitchFamily="18" charset="0"/>
            </a:endParaRPr>
          </a:p>
        </p:txBody>
      </p:sp>
      <p:pic>
        <p:nvPicPr>
          <p:cNvPr id="43011" name="Picture 6" descr="http://www.saskschools.ca/~sci10_dev/images/ecosystems_photos/pyramid_energy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1790304"/>
            <a:ext cx="5000177" cy="47628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11207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1"/>
          <p:cNvSpPr>
            <a:spLocks noChangeArrowheads="1"/>
          </p:cNvSpPr>
          <p:nvPr/>
        </p:nvSpPr>
        <p:spPr bwMode="auto">
          <a:xfrm>
            <a:off x="533400" y="1095469"/>
            <a:ext cx="81534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sz="2400" b="1" u="sng" dirty="0" smtClean="0">
                <a:solidFill>
                  <a:srgbClr val="00B0F0"/>
                </a:solidFill>
                <a:latin typeface="Tempus Sans ITC" pitchFamily="82" charset="0"/>
              </a:rPr>
              <a:t>Energy </a:t>
            </a:r>
            <a:r>
              <a:rPr lang="en-US" sz="2400" b="1" u="sng" dirty="0">
                <a:solidFill>
                  <a:srgbClr val="00B0F0"/>
                </a:solidFill>
                <a:latin typeface="Tempus Sans ITC" pitchFamily="82" charset="0"/>
              </a:rPr>
              <a:t>Pyramid </a:t>
            </a:r>
            <a:r>
              <a:rPr lang="en-US" sz="2400" dirty="0">
                <a:latin typeface="Tempus Sans ITC" pitchFamily="82" charset="0"/>
              </a:rPr>
              <a:t>– shows the amount of energy available at each trophic level. </a:t>
            </a:r>
          </a:p>
        </p:txBody>
      </p:sp>
      <p:sp>
        <p:nvSpPr>
          <p:cNvPr id="110595" name="Rectangle 3"/>
          <p:cNvSpPr>
            <a:spLocks noChangeArrowheads="1"/>
          </p:cNvSpPr>
          <p:nvPr/>
        </p:nvSpPr>
        <p:spPr bwMode="auto">
          <a:xfrm>
            <a:off x="6019800" y="2307092"/>
            <a:ext cx="2514600" cy="27699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pPr eaLnBrk="0" hangingPunct="0"/>
            <a:r>
              <a:rPr lang="en-US" sz="2500" dirty="0">
                <a:latin typeface="Tempus Sans ITC" pitchFamily="82" charset="0"/>
                <a:ea typeface="Calibri" pitchFamily="34" charset="0"/>
                <a:cs typeface="Times New Roman" pitchFamily="18" charset="0"/>
              </a:rPr>
              <a:t>Only </a:t>
            </a:r>
            <a:r>
              <a:rPr lang="en-US" sz="2500" b="1" u="sng" dirty="0">
                <a:solidFill>
                  <a:srgbClr val="00B0F0"/>
                </a:solidFill>
                <a:latin typeface="Tempus Sans ITC" pitchFamily="82" charset="0"/>
                <a:ea typeface="Calibri" pitchFamily="34" charset="0"/>
                <a:cs typeface="Times New Roman" pitchFamily="18" charset="0"/>
              </a:rPr>
              <a:t>10% </a:t>
            </a:r>
            <a:r>
              <a:rPr lang="en-US" sz="2500" dirty="0">
                <a:latin typeface="Tempus Sans ITC" pitchFamily="82" charset="0"/>
                <a:ea typeface="Calibri" pitchFamily="34" charset="0"/>
                <a:cs typeface="Times New Roman" pitchFamily="18" charset="0"/>
              </a:rPr>
              <a:t>of the energy available within one trophic level is transferred to the next level.</a:t>
            </a:r>
          </a:p>
          <a:p>
            <a:pPr eaLnBrk="0" hangingPunct="0"/>
            <a:endParaRPr lang="en-US" sz="2400" dirty="0">
              <a:ea typeface="Calibri" pitchFamily="34" charset="0"/>
              <a:cs typeface="Times New Roman" pitchFamily="18" charset="0"/>
            </a:endParaRPr>
          </a:p>
        </p:txBody>
      </p:sp>
      <p:pic>
        <p:nvPicPr>
          <p:cNvPr id="44036" name="Picture 8" descr="http://online.santarosa.edu/homepage/cgalt/BIO10-Stuff/Ch20-Ecology-Communities-Ecosystems-Human_Impact/Energy-Pyramid-Rule-of-Tem-Calculation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824" y="2222950"/>
            <a:ext cx="5367267" cy="4025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614997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0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595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059" name="Picture 8" descr="http://online.santarosa.edu/homepage/cgalt/BIO10-Stuff/Ch20-Ecology-Communities-Ecosystems-Human_Impact/Energy-Pyramid-Rule-of-Tem-Calculations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227"/>
          <a:stretch/>
        </p:blipFill>
        <p:spPr bwMode="auto">
          <a:xfrm>
            <a:off x="2057400" y="2590800"/>
            <a:ext cx="5410200" cy="38861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609600" y="914400"/>
            <a:ext cx="7620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/>
            <a:r>
              <a:rPr lang="en-US" sz="2400" b="1" dirty="0" smtClean="0">
                <a:latin typeface="Tempus Sans ITC" pitchFamily="82" charset="0"/>
                <a:ea typeface="Calibri" pitchFamily="34" charset="0"/>
                <a:cs typeface="Times New Roman" pitchFamily="18" charset="0"/>
              </a:rPr>
              <a:t>Example</a:t>
            </a:r>
            <a:r>
              <a:rPr lang="en-US" sz="2400" dirty="0" smtClean="0">
                <a:latin typeface="Tempus Sans ITC" pitchFamily="82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400" dirty="0" smtClean="0">
                <a:ea typeface="Calibri" pitchFamily="34" charset="0"/>
                <a:cs typeface="Times New Roman" pitchFamily="18" charset="0"/>
              </a:rPr>
              <a:t>–</a:t>
            </a:r>
            <a:r>
              <a:rPr lang="en-US" sz="2400" dirty="0" smtClean="0">
                <a:latin typeface="Tempus Sans ITC" pitchFamily="82" charset="0"/>
                <a:ea typeface="Calibri" pitchFamily="34" charset="0"/>
                <a:cs typeface="Times New Roman" pitchFamily="18" charset="0"/>
              </a:rPr>
              <a:t> if the insects provide </a:t>
            </a:r>
            <a:r>
              <a:rPr lang="en-US" sz="2400" b="1" dirty="0" smtClean="0">
                <a:solidFill>
                  <a:srgbClr val="FF0000"/>
                </a:solidFill>
                <a:latin typeface="Tempus Sans ITC" pitchFamily="82" charset="0"/>
                <a:ea typeface="Calibri" pitchFamily="34" charset="0"/>
                <a:cs typeface="Times New Roman" pitchFamily="18" charset="0"/>
              </a:rPr>
              <a:t>1000 kcal </a:t>
            </a:r>
            <a:r>
              <a:rPr lang="en-US" sz="2400" dirty="0" smtClean="0">
                <a:latin typeface="Tempus Sans ITC" pitchFamily="82" charset="0"/>
                <a:ea typeface="Calibri" pitchFamily="34" charset="0"/>
                <a:cs typeface="Times New Roman" pitchFamily="18" charset="0"/>
              </a:rPr>
              <a:t>of energy to the rodents, the rodents only get </a:t>
            </a:r>
            <a:r>
              <a:rPr lang="en-US" sz="2400" b="1" dirty="0" smtClean="0">
                <a:solidFill>
                  <a:srgbClr val="FF0000"/>
                </a:solidFill>
                <a:latin typeface="Tempus Sans ITC" pitchFamily="82" charset="0"/>
                <a:ea typeface="Calibri" pitchFamily="34" charset="0"/>
                <a:cs typeface="Times New Roman" pitchFamily="18" charset="0"/>
              </a:rPr>
              <a:t>100 kcal </a:t>
            </a:r>
            <a:r>
              <a:rPr lang="en-US" sz="2400" dirty="0" smtClean="0">
                <a:latin typeface="Tempus Sans ITC" pitchFamily="82" charset="0"/>
                <a:ea typeface="Calibri" pitchFamily="34" charset="0"/>
                <a:cs typeface="Times New Roman" pitchFamily="18" charset="0"/>
              </a:rPr>
              <a:t>other 900 kcal was used by the insects for body </a:t>
            </a:r>
            <a:r>
              <a:rPr lang="en-US" sz="2400" b="1" dirty="0" smtClean="0">
                <a:solidFill>
                  <a:srgbClr val="FF0000"/>
                </a:solidFill>
                <a:latin typeface="Tempus Sans ITC" pitchFamily="82" charset="0"/>
                <a:ea typeface="Calibri" pitchFamily="34" charset="0"/>
                <a:cs typeface="Times New Roman" pitchFamily="18" charset="0"/>
              </a:rPr>
              <a:t>processes such as breathing</a:t>
            </a:r>
            <a:r>
              <a:rPr lang="en-US" sz="2400" b="1" dirty="0" smtClean="0">
                <a:solidFill>
                  <a:srgbClr val="FFFF00"/>
                </a:solidFill>
                <a:latin typeface="Tempus Sans ITC" pitchFamily="82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empus Sans ITC" pitchFamily="82" charset="0"/>
                <a:ea typeface="Calibri" pitchFamily="34" charset="0"/>
                <a:cs typeface="Times New Roman" pitchFamily="18" charset="0"/>
              </a:rPr>
              <a:t>and some was </a:t>
            </a:r>
            <a:r>
              <a:rPr lang="en-US" sz="2400" b="1" dirty="0" smtClean="0">
                <a:solidFill>
                  <a:srgbClr val="FF0000"/>
                </a:solidFill>
                <a:latin typeface="Tempus Sans ITC" pitchFamily="82" charset="0"/>
                <a:ea typeface="Calibri" pitchFamily="34" charset="0"/>
                <a:cs typeface="Times New Roman" pitchFamily="18" charset="0"/>
              </a:rPr>
              <a:t>lost as heat</a:t>
            </a:r>
            <a:r>
              <a:rPr lang="en-US" sz="2400" dirty="0" smtClean="0">
                <a:latin typeface="Tempus Sans ITC" pitchFamily="82" charset="0"/>
                <a:ea typeface="Calibri" pitchFamily="34" charset="0"/>
                <a:cs typeface="Times New Roman" pitchFamily="18" charset="0"/>
              </a:rPr>
              <a:t>. </a:t>
            </a:r>
            <a:endParaRPr lang="en-US" sz="2400" dirty="0">
              <a:ea typeface="Calibri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2379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1"/>
          <p:cNvSpPr>
            <a:spLocks noChangeArrowheads="1"/>
          </p:cNvSpPr>
          <p:nvPr/>
        </p:nvSpPr>
        <p:spPr bwMode="auto">
          <a:xfrm>
            <a:off x="457200" y="769203"/>
            <a:ext cx="81534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sz="2400" dirty="0" smtClean="0">
                <a:latin typeface="Tempus Sans ITC" pitchFamily="82" charset="0"/>
              </a:rPr>
              <a:t>If </a:t>
            </a:r>
            <a:r>
              <a:rPr lang="en-US" sz="2400" dirty="0">
                <a:latin typeface="Tempus Sans ITC" pitchFamily="82" charset="0"/>
              </a:rPr>
              <a:t>the grass contains 1600 kcal, how many kcal transfer to the grasshoppers?</a:t>
            </a:r>
          </a:p>
        </p:txBody>
      </p:sp>
      <p:pic>
        <p:nvPicPr>
          <p:cNvPr id="45059" name="Picture 8" descr="http://online.santarosa.edu/homepage/cgalt/BIO10-Stuff/Ch20-Ecology-Communities-Ecosystems-Human_Impact/Energy-Pyramid-Rule-of-Tem-Calculation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6608" y="1752600"/>
            <a:ext cx="60960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4876800" y="84558"/>
            <a:ext cx="31242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FFFF00"/>
                </a:solidFill>
                <a:latin typeface="Tempus Sans ITC" pitchFamily="82" charset="0"/>
              </a:rPr>
              <a:t>Lets practice together</a:t>
            </a:r>
            <a:endParaRPr lang="en-US" sz="2400" b="1" dirty="0">
              <a:solidFill>
                <a:srgbClr val="FFFF00"/>
              </a:solidFill>
              <a:latin typeface="Tempus Sans ITC" pitchFamily="8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362200" y="1138534"/>
            <a:ext cx="182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CC00"/>
                </a:solidFill>
                <a:latin typeface="+mn-lt"/>
              </a:rPr>
              <a:t>160kcal</a:t>
            </a:r>
            <a:endParaRPr lang="en-US" sz="2400" dirty="0">
              <a:solidFill>
                <a:srgbClr val="00CC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737646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1"/>
          <p:cNvSpPr>
            <a:spLocks noChangeArrowheads="1"/>
          </p:cNvSpPr>
          <p:nvPr/>
        </p:nvSpPr>
        <p:spPr bwMode="auto">
          <a:xfrm>
            <a:off x="228600" y="228600"/>
            <a:ext cx="86868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endParaRPr lang="en-US" sz="2400" dirty="0">
              <a:latin typeface="Tempus Sans ITC" pitchFamily="82" charset="0"/>
            </a:endParaRPr>
          </a:p>
          <a:p>
            <a:pPr marL="457200" indent="-457200">
              <a:buFontTx/>
              <a:buAutoNum type="arabicPeriod"/>
              <a:defRPr/>
            </a:pPr>
            <a:r>
              <a:rPr lang="en-US" sz="2400" dirty="0">
                <a:latin typeface="Tempus Sans ITC" pitchFamily="82" charset="0"/>
              </a:rPr>
              <a:t>If the grass contains 900 kcal, how many kcal transfer to the grasshoppers? </a:t>
            </a:r>
            <a:endParaRPr lang="en-US" sz="2400" dirty="0" smtClean="0">
              <a:latin typeface="Tempus Sans ITC" pitchFamily="82" charset="0"/>
            </a:endParaRPr>
          </a:p>
          <a:p>
            <a:pPr marL="457200" indent="-457200">
              <a:buFontTx/>
              <a:buAutoNum type="arabicPeriod"/>
              <a:defRPr/>
            </a:pPr>
            <a:r>
              <a:rPr lang="en-US" sz="2400" dirty="0" smtClean="0">
                <a:latin typeface="Tempus Sans ITC" pitchFamily="82" charset="0"/>
              </a:rPr>
              <a:t>How many kcal does the mouse receive from the grass?  </a:t>
            </a:r>
            <a:endParaRPr lang="en-US" sz="2400" b="1" u="sng" dirty="0" smtClean="0">
              <a:solidFill>
                <a:srgbClr val="00CC00"/>
              </a:solidFill>
              <a:latin typeface="Tempus Sans ITC" pitchFamily="82" charset="0"/>
            </a:endParaRPr>
          </a:p>
          <a:p>
            <a:pPr marL="457200" indent="-457200">
              <a:defRPr/>
            </a:pPr>
            <a:endParaRPr lang="en-US" sz="2400" dirty="0">
              <a:latin typeface="Tempus Sans ITC" pitchFamily="82" charset="0"/>
            </a:endParaRPr>
          </a:p>
        </p:txBody>
      </p:sp>
      <p:pic>
        <p:nvPicPr>
          <p:cNvPr id="47107" name="Picture 8" descr="http://online.santarosa.edu/homepage/cgalt/BIO10-Stuff/Ch20-Ecology-Communities-Ecosystems-Human_Impact/Energy-Pyramid-Rule-of-Tem-Calculations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214"/>
          <a:stretch/>
        </p:blipFill>
        <p:spPr bwMode="auto">
          <a:xfrm>
            <a:off x="1712976" y="2167592"/>
            <a:ext cx="5994400" cy="43063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526792" y="951452"/>
            <a:ext cx="148742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smtClean="0">
                <a:solidFill>
                  <a:srgbClr val="00CC00"/>
                </a:solidFill>
                <a:latin typeface="Tempus Sans ITC" pitchFamily="82" charset="0"/>
              </a:rPr>
              <a:t>90kcal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707376" y="1320784"/>
            <a:ext cx="152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smtClean="0">
                <a:solidFill>
                  <a:srgbClr val="00CC00"/>
                </a:solidFill>
                <a:latin typeface="Tempus Sans ITC" pitchFamily="82" charset="0"/>
              </a:rPr>
              <a:t>.9 kcal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9736848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1"/>
          <p:cNvSpPr>
            <a:spLocks noChangeArrowheads="1"/>
          </p:cNvSpPr>
          <p:nvPr/>
        </p:nvSpPr>
        <p:spPr bwMode="auto">
          <a:xfrm>
            <a:off x="825500" y="533399"/>
            <a:ext cx="73914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endParaRPr lang="en-US" sz="2400" dirty="0">
              <a:latin typeface="Tempus Sans ITC" pitchFamily="82" charset="0"/>
            </a:endParaRPr>
          </a:p>
          <a:p>
            <a:pPr>
              <a:defRPr/>
            </a:pPr>
            <a:r>
              <a:rPr lang="en-US" sz="2400" dirty="0">
                <a:latin typeface="Tempus Sans ITC" pitchFamily="82" charset="0"/>
              </a:rPr>
              <a:t>If the rodents get 750 kcal, how many Calories did the grass contain?</a:t>
            </a:r>
          </a:p>
          <a:p>
            <a:pPr marL="457200" indent="-457200">
              <a:defRPr/>
            </a:pPr>
            <a:endParaRPr lang="en-US" sz="2400" b="1" u="sng" dirty="0">
              <a:solidFill>
                <a:srgbClr val="00CC00"/>
              </a:solidFill>
              <a:latin typeface="Tempus Sans ITC" pitchFamily="82" charset="0"/>
            </a:endParaRPr>
          </a:p>
          <a:p>
            <a:pPr marL="457200" indent="-457200">
              <a:buFontTx/>
              <a:buAutoNum type="arabicPeriod" startAt="2"/>
              <a:defRPr/>
            </a:pPr>
            <a:endParaRPr lang="en-US" sz="2400" b="1" u="sng" dirty="0">
              <a:solidFill>
                <a:srgbClr val="00CC00"/>
              </a:solidFill>
              <a:latin typeface="Tempus Sans ITC" pitchFamily="82" charset="0"/>
            </a:endParaRPr>
          </a:p>
          <a:p>
            <a:pPr marL="457200" indent="-457200">
              <a:defRPr/>
            </a:pPr>
            <a:endParaRPr lang="en-US" sz="2400" dirty="0">
              <a:latin typeface="Tempus Sans ITC" pitchFamily="82" charset="0"/>
            </a:endParaRPr>
          </a:p>
        </p:txBody>
      </p:sp>
      <p:pic>
        <p:nvPicPr>
          <p:cNvPr id="48131" name="Picture 8" descr="http://online.santarosa.edu/homepage/cgalt/BIO10-Stuff/Ch20-Ecology-Communities-Ecosystems-Human_Impact/Energy-Pyramid-Rule-of-Tem-Calculation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828800"/>
            <a:ext cx="59944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94571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1"/>
          <p:cNvSpPr>
            <a:spLocks noChangeArrowheads="1"/>
          </p:cNvSpPr>
          <p:nvPr/>
        </p:nvSpPr>
        <p:spPr bwMode="auto">
          <a:xfrm>
            <a:off x="228600" y="304800"/>
            <a:ext cx="868680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endParaRPr lang="en-US" sz="2400" dirty="0">
              <a:latin typeface="Tempus Sans ITC" pitchFamily="82" charset="0"/>
            </a:endParaRPr>
          </a:p>
          <a:p>
            <a:pPr marL="457200" indent="-457200">
              <a:buFontTx/>
              <a:buAutoNum type="arabicPeriod" startAt="3"/>
              <a:defRPr/>
            </a:pPr>
            <a:r>
              <a:rPr lang="en-US" sz="2400" dirty="0">
                <a:latin typeface="Tempus Sans ITC" pitchFamily="82" charset="0"/>
              </a:rPr>
              <a:t>If the rodents get 750 kcal, how many Calories did the insects contain? </a:t>
            </a:r>
            <a:endParaRPr lang="en-US" sz="2400" dirty="0" smtClean="0">
              <a:latin typeface="Tempus Sans ITC" pitchFamily="82" charset="0"/>
            </a:endParaRPr>
          </a:p>
          <a:p>
            <a:pPr marL="457200" indent="-457200">
              <a:buFontTx/>
              <a:buAutoNum type="arabicPeriod" startAt="3"/>
              <a:defRPr/>
            </a:pPr>
            <a:r>
              <a:rPr lang="en-US" sz="2400" dirty="0" smtClean="0">
                <a:latin typeface="Tempus Sans ITC" pitchFamily="82" charset="0"/>
              </a:rPr>
              <a:t>4</a:t>
            </a:r>
            <a:r>
              <a:rPr lang="en-US" sz="2400" dirty="0">
                <a:latin typeface="Tempus Sans ITC" pitchFamily="82" charset="0"/>
              </a:rPr>
              <a:t>. How many calories did the grass contain?</a:t>
            </a:r>
          </a:p>
          <a:p>
            <a:pPr marL="457200" indent="-457200">
              <a:buFontTx/>
              <a:buAutoNum type="arabicPeriod" startAt="2"/>
              <a:defRPr/>
            </a:pPr>
            <a:endParaRPr lang="en-US" sz="2400" b="1" u="sng" dirty="0">
              <a:solidFill>
                <a:srgbClr val="00CC00"/>
              </a:solidFill>
              <a:latin typeface="Tempus Sans ITC" pitchFamily="82" charset="0"/>
            </a:endParaRPr>
          </a:p>
          <a:p>
            <a:pPr marL="457200" indent="-457200">
              <a:defRPr/>
            </a:pPr>
            <a:endParaRPr lang="en-US" sz="2400" dirty="0">
              <a:latin typeface="Tempus Sans ITC" pitchFamily="82" charset="0"/>
            </a:endParaRPr>
          </a:p>
        </p:txBody>
      </p:sp>
      <p:pic>
        <p:nvPicPr>
          <p:cNvPr id="49155" name="Picture 8" descr="http://online.santarosa.edu/homepage/cgalt/BIO10-Stuff/Ch20-Ecology-Communities-Ecosystems-Human_Impact/Energy-Pyramid-Rule-of-Tem-Calculations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746"/>
          <a:stretch/>
        </p:blipFill>
        <p:spPr bwMode="auto">
          <a:xfrm>
            <a:off x="1574800" y="2209800"/>
            <a:ext cx="5994400" cy="42824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905000" y="1056702"/>
            <a:ext cx="19800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u="sng" dirty="0" smtClean="0">
                <a:solidFill>
                  <a:srgbClr val="00CC00"/>
                </a:solidFill>
                <a:latin typeface="Tempus Sans ITC" pitchFamily="82" charset="0"/>
              </a:rPr>
              <a:t>7500</a:t>
            </a:r>
            <a:r>
              <a:rPr lang="en-US" b="1" u="sng" dirty="0" smtClean="0">
                <a:solidFill>
                  <a:srgbClr val="00CC00"/>
                </a:solidFill>
                <a:latin typeface="Tempus Sans ITC" pitchFamily="82" charset="0"/>
              </a:rPr>
              <a:t> </a:t>
            </a:r>
            <a:r>
              <a:rPr lang="en-US" sz="2400" b="1" u="sng" dirty="0" smtClean="0">
                <a:solidFill>
                  <a:srgbClr val="00CC00"/>
                </a:solidFill>
                <a:latin typeface="Tempus Sans ITC" pitchFamily="82" charset="0"/>
              </a:rPr>
              <a:t>Calories</a:t>
            </a:r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6324600" y="1367135"/>
            <a:ext cx="22813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u="sng" dirty="0" smtClean="0">
                <a:solidFill>
                  <a:srgbClr val="00CC00"/>
                </a:solidFill>
                <a:latin typeface="Tempus Sans ITC" pitchFamily="82" charset="0"/>
              </a:rPr>
              <a:t>75,000 Calories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4443289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2</TotalTime>
  <Words>248</Words>
  <Application>Microsoft Office PowerPoint</Application>
  <PresentationFormat>On-screen Show (4:3)</PresentationFormat>
  <Paragraphs>45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Calibri</vt:lpstr>
      <vt:lpstr>Century Gothic</vt:lpstr>
      <vt:lpstr>Tempus Sans ITC</vt:lpstr>
      <vt:lpstr>Times New Roman</vt:lpstr>
      <vt:lpstr>Wingdings</vt:lpstr>
      <vt:lpstr>Wingdings 2</vt:lpstr>
      <vt:lpstr>Austin</vt:lpstr>
      <vt:lpstr>Ecological Pyramids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Northside ISD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Ecological Pyramids</dc:title>
  <dc:creator>Thania Gottschalk</dc:creator>
  <cp:lastModifiedBy>Thania Gottschalk</cp:lastModifiedBy>
  <cp:revision>2</cp:revision>
  <dcterms:created xsi:type="dcterms:W3CDTF">2016-06-23T17:37:18Z</dcterms:created>
  <dcterms:modified xsi:type="dcterms:W3CDTF">2016-08-18T19:40:04Z</dcterms:modified>
</cp:coreProperties>
</file>