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0" r:id="rId3"/>
    <p:sldId id="259" r:id="rId4"/>
    <p:sldId id="260" r:id="rId5"/>
    <p:sldId id="261" r:id="rId6"/>
    <p:sldId id="262" r:id="rId7"/>
    <p:sldId id="263" r:id="rId8"/>
    <p:sldId id="265" r:id="rId9"/>
    <p:sldId id="269" r:id="rId10"/>
    <p:sldId id="272" r:id="rId11"/>
    <p:sldId id="264" r:id="rId12"/>
    <p:sldId id="267" r:id="rId13"/>
    <p:sldId id="270" r:id="rId14"/>
    <p:sldId id="273" r:id="rId15"/>
    <p:sldId id="266" r:id="rId16"/>
    <p:sldId id="268" r:id="rId17"/>
    <p:sldId id="271"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B48BDC-80BF-4349-A32D-9868530DE5CF}" type="datetimeFigureOut">
              <a:rPr lang="en-US" smtClean="0"/>
              <a:t>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2F644-5FF7-455F-B77D-DD9EBC616435}" type="slidenum">
              <a:rPr lang="en-US" smtClean="0"/>
              <a:t>‹#›</a:t>
            </a:fld>
            <a:endParaRPr lang="en-US" dirty="0"/>
          </a:p>
        </p:txBody>
      </p:sp>
    </p:spTree>
    <p:extLst>
      <p:ext uri="{BB962C8B-B14F-4D97-AF65-F5344CB8AC3E}">
        <p14:creationId xmlns:p14="http://schemas.microsoft.com/office/powerpoint/2010/main" val="193817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1896E2-8907-4165-9460-060FECB7A8A7}" type="datetimeFigureOut">
              <a:rPr lang="en-US" smtClean="0"/>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A2E7F7-A8B9-43E7-85C5-5DB40CE7E0A4}" type="slidenum">
              <a:rPr lang="en-US" smtClean="0"/>
              <a:t>‹#›</a:t>
            </a:fld>
            <a:endParaRPr lang="en-US" dirty="0"/>
          </a:p>
        </p:txBody>
      </p:sp>
    </p:spTree>
    <p:extLst>
      <p:ext uri="{BB962C8B-B14F-4D97-AF65-F5344CB8AC3E}">
        <p14:creationId xmlns:p14="http://schemas.microsoft.com/office/powerpoint/2010/main" val="3843558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896E2-8907-4165-9460-060FECB7A8A7}" type="datetimeFigureOut">
              <a:rPr lang="en-US" smtClean="0"/>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A2E7F7-A8B9-43E7-85C5-5DB40CE7E0A4}" type="slidenum">
              <a:rPr lang="en-US" smtClean="0"/>
              <a:t>‹#›</a:t>
            </a:fld>
            <a:endParaRPr lang="en-US" dirty="0"/>
          </a:p>
        </p:txBody>
      </p:sp>
    </p:spTree>
    <p:extLst>
      <p:ext uri="{BB962C8B-B14F-4D97-AF65-F5344CB8AC3E}">
        <p14:creationId xmlns:p14="http://schemas.microsoft.com/office/powerpoint/2010/main" val="181502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896E2-8907-4165-9460-060FECB7A8A7}" type="datetimeFigureOut">
              <a:rPr lang="en-US" smtClean="0"/>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A2E7F7-A8B9-43E7-85C5-5DB40CE7E0A4}" type="slidenum">
              <a:rPr lang="en-US" smtClean="0"/>
              <a:t>‹#›</a:t>
            </a:fld>
            <a:endParaRPr lang="en-US" dirty="0"/>
          </a:p>
        </p:txBody>
      </p:sp>
    </p:spTree>
    <p:extLst>
      <p:ext uri="{BB962C8B-B14F-4D97-AF65-F5344CB8AC3E}">
        <p14:creationId xmlns:p14="http://schemas.microsoft.com/office/powerpoint/2010/main" val="149139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1896E2-8907-4165-9460-060FECB7A8A7}" type="datetimeFigureOut">
              <a:rPr lang="en-US" smtClean="0"/>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A2E7F7-A8B9-43E7-85C5-5DB40CE7E0A4}" type="slidenum">
              <a:rPr lang="en-US" smtClean="0"/>
              <a:t>‹#›</a:t>
            </a:fld>
            <a:endParaRPr lang="en-US" dirty="0"/>
          </a:p>
        </p:txBody>
      </p:sp>
    </p:spTree>
    <p:extLst>
      <p:ext uri="{BB962C8B-B14F-4D97-AF65-F5344CB8AC3E}">
        <p14:creationId xmlns:p14="http://schemas.microsoft.com/office/powerpoint/2010/main" val="203578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1896E2-8907-4165-9460-060FECB7A8A7}" type="datetimeFigureOut">
              <a:rPr lang="en-US" smtClean="0"/>
              <a:t>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A2E7F7-A8B9-43E7-85C5-5DB40CE7E0A4}" type="slidenum">
              <a:rPr lang="en-US" smtClean="0"/>
              <a:t>‹#›</a:t>
            </a:fld>
            <a:endParaRPr lang="en-US" dirty="0"/>
          </a:p>
        </p:txBody>
      </p:sp>
    </p:spTree>
    <p:extLst>
      <p:ext uri="{BB962C8B-B14F-4D97-AF65-F5344CB8AC3E}">
        <p14:creationId xmlns:p14="http://schemas.microsoft.com/office/powerpoint/2010/main" val="107075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1896E2-8907-4165-9460-060FECB7A8A7}" type="datetimeFigureOut">
              <a:rPr lang="en-US" smtClean="0"/>
              <a:t>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A2E7F7-A8B9-43E7-85C5-5DB40CE7E0A4}" type="slidenum">
              <a:rPr lang="en-US" smtClean="0"/>
              <a:t>‹#›</a:t>
            </a:fld>
            <a:endParaRPr lang="en-US" dirty="0"/>
          </a:p>
        </p:txBody>
      </p:sp>
    </p:spTree>
    <p:extLst>
      <p:ext uri="{BB962C8B-B14F-4D97-AF65-F5344CB8AC3E}">
        <p14:creationId xmlns:p14="http://schemas.microsoft.com/office/powerpoint/2010/main" val="65456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1896E2-8907-4165-9460-060FECB7A8A7}" type="datetimeFigureOut">
              <a:rPr lang="en-US" smtClean="0"/>
              <a:t>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A2E7F7-A8B9-43E7-85C5-5DB40CE7E0A4}" type="slidenum">
              <a:rPr lang="en-US" smtClean="0"/>
              <a:t>‹#›</a:t>
            </a:fld>
            <a:endParaRPr lang="en-US" dirty="0"/>
          </a:p>
        </p:txBody>
      </p:sp>
    </p:spTree>
    <p:extLst>
      <p:ext uri="{BB962C8B-B14F-4D97-AF65-F5344CB8AC3E}">
        <p14:creationId xmlns:p14="http://schemas.microsoft.com/office/powerpoint/2010/main" val="75511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1896E2-8907-4165-9460-060FECB7A8A7}" type="datetimeFigureOut">
              <a:rPr lang="en-US" smtClean="0"/>
              <a:t>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A2E7F7-A8B9-43E7-85C5-5DB40CE7E0A4}" type="slidenum">
              <a:rPr lang="en-US" smtClean="0"/>
              <a:t>‹#›</a:t>
            </a:fld>
            <a:endParaRPr lang="en-US" dirty="0"/>
          </a:p>
        </p:txBody>
      </p:sp>
    </p:spTree>
    <p:extLst>
      <p:ext uri="{BB962C8B-B14F-4D97-AF65-F5344CB8AC3E}">
        <p14:creationId xmlns:p14="http://schemas.microsoft.com/office/powerpoint/2010/main" val="202252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1896E2-8907-4165-9460-060FECB7A8A7}" type="datetimeFigureOut">
              <a:rPr lang="en-US" smtClean="0"/>
              <a:t>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A2E7F7-A8B9-43E7-85C5-5DB40CE7E0A4}" type="slidenum">
              <a:rPr lang="en-US" smtClean="0"/>
              <a:t>‹#›</a:t>
            </a:fld>
            <a:endParaRPr lang="en-US" dirty="0"/>
          </a:p>
        </p:txBody>
      </p:sp>
    </p:spTree>
    <p:extLst>
      <p:ext uri="{BB962C8B-B14F-4D97-AF65-F5344CB8AC3E}">
        <p14:creationId xmlns:p14="http://schemas.microsoft.com/office/powerpoint/2010/main" val="125009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896E2-8907-4165-9460-060FECB7A8A7}" type="datetimeFigureOut">
              <a:rPr lang="en-US" smtClean="0"/>
              <a:t>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A2E7F7-A8B9-43E7-85C5-5DB40CE7E0A4}" type="slidenum">
              <a:rPr lang="en-US" smtClean="0"/>
              <a:t>‹#›</a:t>
            </a:fld>
            <a:endParaRPr lang="en-US" dirty="0"/>
          </a:p>
        </p:txBody>
      </p:sp>
    </p:spTree>
    <p:extLst>
      <p:ext uri="{BB962C8B-B14F-4D97-AF65-F5344CB8AC3E}">
        <p14:creationId xmlns:p14="http://schemas.microsoft.com/office/powerpoint/2010/main" val="1390545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1896E2-8907-4165-9460-060FECB7A8A7}" type="datetimeFigureOut">
              <a:rPr lang="en-US" smtClean="0"/>
              <a:t>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A2E7F7-A8B9-43E7-85C5-5DB40CE7E0A4}" type="slidenum">
              <a:rPr lang="en-US" smtClean="0"/>
              <a:t>‹#›</a:t>
            </a:fld>
            <a:endParaRPr lang="en-US" dirty="0"/>
          </a:p>
        </p:txBody>
      </p:sp>
    </p:spTree>
    <p:extLst>
      <p:ext uri="{BB962C8B-B14F-4D97-AF65-F5344CB8AC3E}">
        <p14:creationId xmlns:p14="http://schemas.microsoft.com/office/powerpoint/2010/main" val="139217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1896E2-8907-4165-9460-060FECB7A8A7}" type="datetimeFigureOut">
              <a:rPr lang="en-US" smtClean="0"/>
              <a:t>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2E7F7-A8B9-43E7-85C5-5DB40CE7E0A4}" type="slidenum">
              <a:rPr lang="en-US" smtClean="0"/>
              <a:t>‹#›</a:t>
            </a:fld>
            <a:endParaRPr lang="en-US" dirty="0"/>
          </a:p>
        </p:txBody>
      </p:sp>
    </p:spTree>
    <p:extLst>
      <p:ext uri="{BB962C8B-B14F-4D97-AF65-F5344CB8AC3E}">
        <p14:creationId xmlns:p14="http://schemas.microsoft.com/office/powerpoint/2010/main" val="3478913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Eukaryotic Cell Cycle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22563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338" name="Picture 2" descr="http://www.edupic.net/Images/Mitosis/proph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772400" cy="548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58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xMSEhQUExQUFhUXGRgXGBgYGBscFxgXGhoWHBkaFx8cHSghGCAlHR0VITIhJSkrLi4uFx8zODMsNygtLisBCgoKDg0OGxAQGy0lICQsLCwsNC0sLDI0LCwsNCwsLCwsLCw0NCw0LCwsLCwsLCwsLCwsLC8sLCwsLCwsLCwsLP/AABEIANAA0AMBEQACEQEDEQH/xAAbAAACAwEBAQAAAAAAAAAAAAAAAwECBAcFBv/EAEoQAAIBAgQCBgYGCAMGBgMAAAECEQADBBIhMUFREyIyYXGBBRRCUpGhBiNTcpKxBzNigqLB0dKy4vAVNGOztPEkQ5PC4eNzdIP/xAAbAQADAQEBAQEAAAAAAAAAAAAAAgMBBAUHBv/EAEERAAECAgYJAwIEAwcFAQEAAAEAAgMREiExQVHwBBNhcYGRobHRMsHhBSIGQlLxFCOyMzQ1YoKSwiQ2U3KD4hX/2gAMAwEAAhEDEQA/AO40IRQhFCEUIRQhFCEUIRQhVdwNzFaATYle9rBNxkknFjgC3gKfVm9cp01ljAXbgo6S4dlA8TW0WC9LrdJdYwDeUZLnvAeA1omzBFDSTUXAbgjoX+0P4aKTcEamN/5DyR0L/aH8NFJuCNTG/wDIeSIuc1PlWfYtlpQvBR0zjdJ8KKLTYUa+O31MnuVlxa7GQe+gwzcmbpsImTqjtTgZ2qa6gQRMKaFqKEIoQihCKEIoQihCKEIoQihCKEIoQihCKEKly6F3NaGk2KcSKyGJuKSLjtsMo5neqSa22tcoiR43pFEYm1Aww4yx76zWG6paNEYK3zcdqbw0/wBa0qvUBIILUSQXKJoWUl8j6J+ntq9izh+jKqSwt3C3bKKzPmWPqxCuQZMxrB0p3Q3NaHGwr1I/0uLB0VmlOIk7mJ1josPoL9IBv4zoWtqtm4xW0wJzKQCR0hJg54gQBBZR1pmnfBLWhytpX0aJo+ht0km2UxI1TsmelgrK+8zVGS8WkpmiS2kUMoO4mgEixDmtdU4TSjho1Ulfyp6dzq1znRZGcIlvZHTsvbGnMbedFAO9KP4iJCMorasR7rQrA6jWpkEWrsa9rxNpmprEyKEIoQihCKEIoQihCKEIoQihCKELO98kwgk8+AqgYBW5cT9Jc40IImcbgi1YAMnVuZoc+dQsWwtGa00nVuxTJpZK1KpY7/pFFbLqz6dVAWYAkRMdkazJirNgPcKVgxNX78FB0ZrTRtOArUNeunsoF73Oo78qjXwJHjWhsMWme7yfBWOc64c/A8hUaxcYHNeI4fVoFH8WYz58q0PYLG8zPtLskIcbXch5mlY7CDo7ktcIytoWPums1hwHJBE7z1XDPRSgvYB2z2v8S11xDKFy9l9O+v8A+Ev3N/qan/RxZxGFB+1sf8xOVEUyh8lv17/Cn7m/1NXcmwehAuXRyIbbkdZB865RFxaOS+YFtUqRR0V0dm6D99JPgChWPgaKUM2t5HzPuFop3O5jxLsretOo69s6e4c35hT8qzVtPpdzq8hNrCPUOVfgpmFxqXJCtqsZlIIYTqJUwRPhSvhPZaKjy5p2RWvsNeTYtINSVgQktYgymh5cDTh86nLmdoxYaUGo4XFXs350OjcufhSuZKsWKkHSQ40HiTs2J9IupFCEUIRQhFCEUIRQhFCFBNCwkATKylzcMDReJ5+FWkGVm1cDnv0k0W1Mxx3Z8JyqAIAipkk2rpaxrBJokseIx2pFtekcaEAwqkAnrtsvDTU6gxVmQr3mQ77hkbVF8WuTRM5tOTfJUXCuxJuOWHBFGVANN9SWMzqT5CmMRoEmCW01nwM1pKLiZuPAVfObFotoFGVQFA2AEDnsKmSXGZM1tQEgEZqJJKSia2SyaTjATbcDcq2nkaFk1wr0HZZr2HQAljctjLGuhBbTuAYnkASdq7Ip/lcl9O+vRGn6S4giRDJba22J/wBGLLHF4VAOt0tvTT2Dnf4KrnyoikarfJZ9djMd9ILganBkttYPZd0muNfMpomsktmrBqJJg5UvWVeMygxsSNR4HceVa1zm2FaZOtCT0N1CSjZ106j79+V+HOCDPMcHpQ31OEjiPceJcUSe30mew+x61znsT8LjA2hBR4ko2jDaTyYCQMwka1N8ItrtGIz0KsyKDVYcM77Qn3bQbffnypGuLU0WE2KJG3HBUtXiDlfyPA1rmgibVKFHex2rjcDitNTXaihCKEIoQihCKEIoQsjnpDA7I3PPuqwFATNq857jpD6LfQLduzPhXv3ltqWYhVXc93+uFK1jnuk2sldLnNYK6gFlKvcPWlEB0AMM4j29OoNToNdBMbGs2sFVZ7bsc71I0nGuod9+GZ4J6qAAAAANIipkkmZWVASChjWhTJWQ49Nllzt1AWE8iw6oI5Eg/EVbUutdVvq6W9FHWNur3KDfuHs2wPvtH+EGiiwWu5DzJYXOuHNUa3eMTdVRxy2+t4SzMOWuX4UwdDFjSd58Ad0pp3np5PsoayQCWu3CAJPZH+FQdqymLmjr7lYJzrJ6ey4diLQvXx0YVEd2KqWaAClwBQZk5yQDmkS3siqOBDQ417F9LfCfoX0+BF0gl7YdEuaaMq6h/sJEqzMi67d9Bb3RYuyx0W42SNZth1hckRBL5QTtDsOVM+YbMfsp/iXQy7QDGmQGkGU6gDISlfXXsmbQuyertwvXAPBD8yhJ86lTb+kdfK+b1/qPRCLfA7dt+4oyk95IYgc9F17qwmEbiOIPSQ7pwXi+fAjPJM9Ycdq2T9wg/nBrKDTY7nkpqRvCtbxqE5ZhuCsCrGN4DAEjvFYYTgJ3bK+y0RGmr4WlTUirNKLtoOACJ1kbiDzB4Hehri2xPU61Z1vmyPrDNsAfWntf/wBAAO7rDziJNCwRT9nqw8eOSGuLB9xqx8+VvdQwg7H/AFNc4JaVd7GxWUXWJeHuEHK2/A8xTOAP3NUdHiOYdVFtu2haamu1FCEUIRQhFCFnxLkkINzv3CqMEhSK4tJeXOEFlpt2BS7Ki66ARz/lqSTw5mgAvdUqgNhslcFnW0WOZxtqq6dWOJ5t38OHEmhcGii3icfjv0EpEmk7gMPnt3vfuqoJYhRzJgUrWlxkK0r3ACZWU33fsLlHvOCD5JofjFVoNb6jPd5s5TUS8us6+PMlT1FSZctcO3X2/CAF+VbriPTVu829VOgL69/ixaP+1IglVmiSSkomtSzSMZJtuBvlaPgaJLJ5znguI+hrTG7h0CkublsZRvIYFvgAxPIKSdq6ohGq5L6v+IIjT9HeQRWGyrtraauFaf8ARu0xxWFQDrdLb0+4c7/BVc+VZEI1e+SX8QR2O+jOcDU4MltrB7Lts1zr5TNTNYmndnObFYGsTAodQwhgCOREjfvoBIMwnmCK0gYPLPRuy8YPWSdtQdQPulZqmtn6xPoc7wUBsrD4zuImr+uFP1oyj3hqnmd18TA79qXVUvQZ7L/nhWqCJR9VXbPRbAQRzB+dRsV2nBIH1Wo/V8vc7x+z3cPDZ/7S31d/nvvtAdXWLO3x23Wa71vMO/cGpNNEqsaFrWyvFY3ow13MNdxoaHtkakaNG1jZO9QqKdSLpRQhFCFS7cygmtaJmSnFiCGwuKRahFLuQPaYnQADnwECqO+40W8FzQGGG0vfaazO5Z8MGc9I0ZdOjHIR2m/aM+Q8TVHyaKAtv8bh1PBAm40jZd539gpvYo5sqDM3EkHIu2jHnr2d+O1DYdVJxkOvL3SPfcPjOxLtYQBs7Es/M8N9FGy7kc+ZNM6ISKIqGbc7gFGiAZ2nOfcpxakQSsb4+2CRmzEbhAXYeIWSPOqiC+U5S31d1AxGqpvudrZH3iBHwnSmoNFruSQuJuVD0x421/dZ/wCax863+WMTyHlTLnHDr8KhsOd7zg/sqgXylCQPEmmpt/SOJPkdlMzx7IGF5vcJ55o+SwPgKNZgBy81rAvj/Q2D9Heut0T3OkBbowW+rzZWD9C3aYwXkEnTNGgpiyK1oiOH2myoSzhssqXr6R9T0yNojNGe77Gyqvqsmdl3Can0NiMA2NYW0uLcYsEuZ2yu0FnCDN1DAc7CQDzindBishiKQJGyzhVt2cVGNpWlP0dsF7yWNsE7Mz4XSX1xwp4Xbijl1T83Un51LWC9o6+xC84japFq4OzdB++gJ8shT5zWUmG1vI+ZpgSL+Y8SVxcujdUPgSCe+CIHhPxrJQzYTnOCcOdfLqreuR2kuDvClxP7snziKzVTsI5y71dU9OVx5LRYxSP2WVo0OUgwfKpuhub6gQrNeDZWtANTVQVnGFynNb6p4qewfL2fFY75qmspCT+d/wA8eElrRIzb8Z3cU/C4kNIgqw0II+Y94d45cxSPh0a7RnMlZj5785mqBjZbUqLLQBwKOSAByytw2g9x02QiN/zDqPI6jdW4NA3Uex8G7bss0XxlIceDeFTbWKJSRwYTxGbuO5aQaku4EETCmhaihCzXBmcDgup8aqPtbPFcMUa2OG3NrO/Pus+KHSOE9hYZzJ1O6pyPNgeGXcNVGfY2leah7nxtngnf9zqNwrPsPPDFF1y5KqSFGjMPmq9/M8PHYaAwUjbcPc5r3Wye4umBx8ecN9i81uyqqOqNgoBLHnA1LHcnfia2T4ri4155BSJbDEhn3VDcutsAg5t1j8FIHzppMFpnuq7+FMuduzm9LOBQ9uXiDLmdRrMaKNgdABpTCK4emrdmfVTLQba9+ZT4JwAAgAADgNhSWmZSkyVWNapElLN0cx8aaiVMlZv9o2ftbf41/rVdRE/SeRU9Y3FJxXpFQjEZz1SQRbcjYwQQsEd9YYLpXcx5WteJrkvoy8Vaw8nMGQyASevCtEa6qzDT3jXvaewfwchdRlsrA7L0LzxV/QdzLdwzSdLlnUSTqyg7amQSO+TT6e3/AKQgf5e4SuPqngV1z/aFviSo5urIPCWAE91fn9S+6vcQey8+mFZMfaJAFy2SdgGBP51hgxAJlp5Jg9uK0LcHMVMtKoCmKaUp2lVvYdH7SgxtI1Hgd61r3N9JVJB1qj1dl/VvA91pZfLWV5DWN9DW0wfUOVWe+1UE7jnP7K/reX9YuUe8NU8z7I7zA76XV0vQZ7L/AJ4KlOXqznam38MtzKTMqZVhup5g/wAtjxmka9zJyvtGc4KlEPlsszmd6ujZpt3AJI4aBhsSvHlImRI7icIo/eyztvzWqtdP7HfvuVsAxg231ZdJnVkPZY95AMnaQYrIoEw9th6G8eNklWHW0sfX7i4/ONidhDEqeG3hSRK/uCXRCWThOus3LRU12KrtAJ5VoEzJK94Y0uNyyJcCIztPMwJJ5BRxJ2A5mrFpc8NC4tH+2GYjrTX4A9liS24UW8wzmHvProGmQkmdYKjXqhZ5VYlpJfKqxo3Y9zieKUhwbRnXaT47DAcFdbpcRahbcCLgAII/4YnWN8x01GjVhaG1xKzh58W7kpdSqZZj482b0y1YVJPHix3Pif8AQpXPLqkgACQ2PSYXM526ikieILdlT3Ej5inEF1rqt/i3kFExG3V55T3qhuXTsqr94k/Ib+E+dNRhi0k5zcpEndnP7JZssTLXCdwVUBV2jTQsPxbjypqTRY3nX8dFFxM7c9+qp6knEE+LMT8zW6113skkFYYdBsiyP2RNZTcbSeaUq5askkLlnxrfVv8Adb8jQRUsa6sLj3o7/wAj71n/ABJX6L6j/cz/AKe4XqOqJ4p/oIfW4X/8lj5Ok1v1D+6H/T3CV/5txXYA1fnZLyw7Oc8FINYnDkv1W37i+Sx+VNrH4pwpXCINsw7gzAHxAOtBiuv7BMAFK2rg2uT3OoPkMmWPOawuYbW8j5n7KjScc8E0Xrg3tz91vyDRS0WGx3MeJqoccE2zjkYxME7BlKsfAMASO8UjoTgJy5V9ldkQEyVjhoM2yF5iOofEbjxEd81msnU+vvnf0ThtdVWc2dUC6LgyN9Xc1IGhYRoHWD1hqPjB5UUSz7hW3NRzuVAQ77TUeu9UZ26rsQHtGLsTlZG3MTts2sxBHOmAFbW2OsxmMy28lQGUnONYt3HM9nNb75ysreRrnbW0tRHOriti8CtVSXes+NOgHMgVSHbPBcemn7AwfmICx+lrgGQESB145lCAgk6CXZN+RPCrQGkzPDnb0BRGotAEqhXysHOVqThbZZQXIKnrEjQXGPtanRNoHGBOm7xHUXSbbZu2b8VECkJus77d2HWpM9YZtLawODMCB+6N2HwB0g6zS0A31mvAef3SF5PpVfUwe2S5/aOnko0HLbbcmt1pHpqzjapluNau7hdyBp/qKwAlTcZLG3pC37LZvuAuR45QY8asIL7xLfV3XOXg2HlWqnFk9m3cI5wF+TsD8RW6oC1w79phTLs/uqm8/wBmPx//ABRRZj0SEqjNc4BI8T/SmAZtUS5UJun3B39Zvlp8Zpv5e3p8pCSqstzi6fgP99bOHgefwkLlyO+7rfU2DcgXHylR9ZlFu8WMaxAmIk6COtFem+ZgQ9b6L7ZykZe0+i9xsqJpWyE98xnvUtX0QuRi7LMeqWYWmYGVZrbANc6wmZdAD9osgnY0phEAfoBEsZSkJkz3C+ydanpU9W6XH47ndgupZbvvp+Bv768ycPA8x4Xj0lYNd5W/i39KyUPb0TglXV7nFVPgT/MeFKQzEqgKuL7je2T91gT840rKDTY7mP3VQ5SMaB2kuL+4W/wZgPOs1U7CDxl3knDpZ8JtnHW2MB1nkTDDuIOo8N6V0J4rIVGPBqmtRUMNQCD5g1KZaal02itUGFK622K/sklkPkT1ePZI31mt1k/WJ9Dnf0ThsvSc5wQzgwtxSh9lxsDzVvZO2jATMa60AEVsMxePjxZsVAQZB1WHwfPVUxT6jPlzKpziNLlkxnyieHVMakbbNqzB+mwmrY67nwnbdU5d+qU5V7W38qjs4rVhVmyUmckpJkkheySeJK5Z5kmovP8AMpY187eqo9lKAWYe1mb1tsNKg91RcJEhdEB9OG12xKu63FHIE07amFc8X7tJYMASvA9Iv0mIdTORApuQAc6gNktCQZZme6CNNFA4mu+CKEEEWmcthqmdwAHdc8Y0opBsAE6rRXIV3kkrezAwbuhjS0JbKNJlVnOduBA4cSYAGxnOzqbBk4B3G93L9r87S4u7bKF+8ZIkHcAxoY4686STRfPdn2Skk5z3WO7libl8wTGjBFB7ssN5FjVmzsYz3PWrkAudxFpd7fPVKHQgwEM8+icr3Q2WI13mKb+aRMnqO05qJoiwdCr+ssT+quDvJSB3mHrNW0D1Dr4U3OJNmeaobtz7Mfj/AMtbRZj0UySqO1zgE4aEnz4UwDNqkc5zySmN3lb+Lf0pgIe3ooknM1Vxc4Mg/cJ/9wrRQwPP4Ui4LPi0udG/XTst7B5H9uglkrDz+EM9QXK8ENLMb5rMaT7SV7n1D+6Gf+XuF7z/AM3FP9DqTcwwG/SWeE7OhOnhNbp0v4U/6e4SxvS7cV1PJc99PwH++vDmzA8/heCrKLg4ofIjx4nurPsNxTAqwa7/AMP+L+lZKHt6KoOa00PcHsqT3Ej8xSyZirAq63X4pz2aT4CQB86UtZceiqCVPTz2rThd9QrDTuViT5CihL0uE+I7gBO12IVQbBkkFNhJD2t+AJC8thWyi2CvkfKsC2+rmFqsIQRlu5gdQHg6cMpEHzOaYqTiDa2W7x4krsBuM9+fKcbpEB0kEgaDMOG43iSeB2kxU6Itafb4zUrAyMiM981rLiRCB7RzKpBBBByHjqZ6hGhG4ExyqzK3UYlRPX5wxNqDMNDmV+3xjhcregcQud0XRcqMngZGUcsg6NSOHnS6Uw0Q42zIPniZnaq6K8Uy0WSBHjhUNi9TBaAjkSK5YloKfQamuZgSEJ+sbwA86D6AhlekuIuAC+R9F3DcxGJZAQelKyCBBAC9bNIO3VlTGZ4BklfYjtDIMNrj+X5ur313Cy/zoDi+NEc0Srlyqv6VVTNt3uqwAZg2gaD0al3kRo5hi2m+kid64JTkCK5XmQ4WcK+C6iaiQb7pnnbxwxUXUAIPRXLntAyDlJjQdI4K7DSIFa0mUqQF2/kJKTpYE52lBLLIS2kTwaPOMtH2urc48vlISRYFF43PZCbcSd+O3lQ2hfNRdO5KBuazkGhiJOvhxp/sumoEm9KZLvvp+A/30wMPA8/hTdOSWyXffX8B/vpgWYHn8KLlS5Zc69K47gFjyzKTr40wc0flHX2IUXFL9Xb7W58Lf9lNTb+kdfKmo9Wb7W58Lf8AZRTb+kdfKF8bb9FWsNjrSNeaSS1qAvVLBlHSk6aywUBdWjaKq/THOhthEVDfwnmsr2RD0iPob47Gfa2Qcd5FnSeHFO+j3ovDPiHe1duzYY5Acm7B0LA651guBIG/HQ0h0pzmCG4CQst3Y3fvO1JpsPSoMCGYrZCI2YOI9rjyNhr+t9Wb7W58Lf8AZS02/pHXyvJR6u32tz4W/wCyim39I6+UK623EAPPeygn+HKPlSktNo5HzNO0pgS776fgP99LOHgefwrAp1tbk6spGumUj55jSEsuB5/Cu0qQbv8Aw/4qP5e3oqAlPD3AB1VJ49YgfMGpyYTb0V2EhQ8xLWcxOkKVJjnLZdOFAlOQdLfP2mqzqsnngrQqgQLtssMoCgtl13IGZF8T/Wism4yrrqn2PBVFVkx1l3CHzS+VlzAqTlhW/ZVgSQ0id4nhG4wSkJgy22bxeOvGxVBNx8+Ox3Wry/RF/LjihQqSlwDkNUuFdzsxfuhljTU9ekMpaLSBnWPcT5S5GdalAfR0qjK4+x88xKpfTWNHfvg+VeW70hdcCqPEBvkUWO3c8R/Oh3pCIH9tE3j3Xzn0fvwboNqfr7ozKQWg3CZIMaAnhJAgxBBr0tLZ6SHflHb35XTmuPRneoUfzGzfaZ799+C9lcfbZS2bqgxLBlHdEgSDwI0NcZgvBoyr4HsrmI0gmdXEKTfX3l57jjWUHYKZcENQFJ085zuSmpgoOSzTKJS2pgounNLanUHJTUwUHKK1KihC5F9PbrDEY4gkFcuUzqsYe0RHLUk+dJ+R+bgvrv4aY0/h18wK9ZNep+j5j60NTrZcnvOa1v8AE/GndaN3hR/HjWj6fAkLHf8AErpNC+UIoQpBrEwKYppSrNKatIV0MTFrFUJqUhXQxWNwDcgeNZImxWbUresLIGYSdhO/hWUHSJlYqhwmEs41TIVWdgSMsRqJ168aZoGYSJNNqiKyZDOGy5O2ILAJ52915eGs/wDjbbhRBRwIJIRUHWjYEMzjWN003rqe7/pnNneOM/AHWtTY3/qA6Vx4St5k27Kl9Cn60/drzj6Aupn96duRY7dzxH86HekIgf20TePdeLZITtSqu7KT7lwM2VhodGWBqY6oBHWNdzpu9NZAB3iqY4HDbXUFAEMrdYSRuNcjxGOyqsrXetsO0vSD3l0uDSJ0iTBPZg7wNhUWuafSZbDZnfViUPBFtffO6vALPbtW2IyXDIHZfrEnXtdIOk8pGwqhc8D7hxHtL7eijIE1HPGtRewM6lbTN7RKnXlxNa2NKqZAurUnMrnUl3rJJ1QgAEAJeddADEKMonxPnTNcALebR3rKi4bOpSLawT1MQuh6xcPGm4XpGk8uqacmd7Twl1kO4UeBzxSmuf8AFxH/AKP/ANNOG/5W/wC7/wDSi7ec8FS44GhxDg9/Rz/y60An8g6+VF+9Q+JBOl1PMSfzFaIZlW0qZUl2+1t/h/zVkh+k54JUZ2+1t/h/zUSH6Tnghc4/SDbPrSdGVcuE6bKgPGE6pDK+aArTPVUaVCJKcgJC/PfYvoX4Xixf/wCdGbHmNHpCk4EzAPqAlXKychYTbdq/RopzXWdlW4AFXMonoyTqdgpMLIHIaDYNDrtE8Ny5/wAYxdKdD0drv7KRLTe7Aurtoy5m+YH3udvtbf4f81VkP0nPBfhVDXSBJup+H/NWhoP5Tz+EKGvqY+vg8cuWD+IGtoEfk5z9pLVZXESL108Oqqt8ctsxWEXFg4kjuVRqdZaZGa+8gjKUyctmyJB/eG9TcL5NHGfSZ7LoYM58qbdif/Lvjva+Y/huk/Kgvl+Zv+3yAqtFdh5/K0nDFgJt25AAGZi+kcyJnbXWalrA01E8BJXDZhOGD0iVVY2CiQeJBMgeYpNbXOsnfnurtbdnwq/VjSXumIyqSVP3gItL4mNq377amjNhM3cpp/tsrOf9vZauiYg5yETcqvEazmYjbwg9+8ypAH7RM5sC6ACR9xkM2/Cxeima5inuFSqi2yKNNFDgKecsVu6cMoGh0q8cNZo4ZOZnM75V8piu9LAJfGL5VSI4Tq5yNV0uC9pP1p+7XCfQFdn96duQP1h7wKPyIFWlHaF5wtLcbEWHDENDaxGW4sHKe5lbfaR5dNIsDIrbquIx4EKZAeXw3WVHgcOIVcOzWQLbSyqNDqWgQJGhLd43HeINa8CIaYqJ5fHY75qYBhiiaxxnnNklpZUuDUKy+RFTBcw4FYQ1w2JJwwHZZ11BImRA4QwIUfdim1k7QDnZbxmoubtzx9kvLcHtKefVI00218daebDcVF00k3nA1tz3IwPmc2X+dPRabHcx4moEqj4oDdbgMDTIxjzUEHyNaIZNhHMe9ak5LbG2/fFNqn4KLpKpvp7y/GtoOwUCFRejO2QnuimNMWzSq/Qr7o+ApaRxQuQ/T4Rfx8ch/wBPZqZ9D83BfXvwz/28/wD+nuvW+gCg4pZE/UP/AIrNUcZEbvCj+Pf8Pg/+3/ErpHQr7o+AopHFfJ1RblsbFB5imLXm4oVvWkG7L8f6VmrcblrbVYY1OBzHkoZj8ACfOsMJ94lvkFdtec5qTRifdS43DbLG3vlflSavEgde01cbkwO59lQI4tqDGxAEb6aNSyYL+meyqE1bbndwNPZXWeYLT3bg0pcwWDn8eVZoMkwYNT2pY6HrEkSNJA7KnfsgUutcLKt3m3mrhk7c52J73VQCdOQAJJ+6BqfKphrnGrPFXmBaseIstfOQyoEHqnsHcFjsX5DULvqctWY5sL7hX7/GJqJsxWFhifaavb5wtAtwWv0ZBuXiAQAVtAQMsIJ6sftOwnu7qlGmGNB2nnjwAXVBre48OXyVqw3bc94H51F/pCzRq4sQ7Qi/o6HnpQ2tpCI/2x2OxqXnel5tXbN4QFAa3c55WggzyUgnwJPj06PJ8N0O+ojePM+yXSJse1/A7viS24uwHUqZHeCQwPNTwNRhvLTMIiNBEl5l5CjS0ryupsQI/XLEcwDHPVZ16WkObVXsP/E54rlcCHV8/IzwTTfdQCVzj3rZkxzyn+RJPKloNNhlv8+Zb0jiRKqe7OcFK4hG0DCeWx+G9YWOFoUnSNilhQFJwS2pgpOS2FMFFwSHsryHwpw4qLglXMOh3VSO8CnD3CwqRqVPUrf2afhFNrX4lYuSfTxAt7HgAAQNBt/u9qokkteTmoL69+Gf+3n/AP0916v0CtK2KUMAR0L7ifatVQuLSCMPCj+Pf8Pg/wDsP6SujepW/s0/CKbWvxK+Tpgsr7o+ApKRxQE23bA2AFKSSqtmmgUiqAmgUhXQ0JiisKq0KhxaDY5jyXrE/D863VuNtW9VBAU9I5EmLS8yQW+A6o+J38qKLQZD7j089lZhMsM8kvD2S5OTMqmQbrH61ttUkaLq2ugHARrTPcGj7q9lw37ckzTsBJqq238NmQJLZiLq2LRbgoniZPM7k8zudzrUGNdFiAY53brl0TENk8N/7q3oXDtbsoLkZ9WuEQOuxzMTGm5NZpLw+IS2ywbhUFXR2lkMU7ayd9604EdWTxJNTi2yWaCDqy43klTjF6sjca0QzXJbprSYVIWitLxdrpbZAMEjqneG9kxxgxpxpobtW8E5F61w1sOq8Vb7uS870LiZUIwIgdWZMAaMhYkyytI31GU846NJZXSHH2MsCORmFzQXTbRIlh43jqJL0CK5wtcFi9Ty62zk4lfYJ329nWezG5matraXrr78/PBc+rkftqSLx4XbYI94AMvmD1l48CBpryo0Xw3cLD499igcHDOf3S0sKRNu4w7s2YdwIaco7hH5UxeR629JdveakWiUwVIW4OKN5EEnhzjXurJsOIUyCltfuDQ2mP3GUj+IqZ8uWtOGMNjuYPtNSdPBVGJB0hx4o2niYjzmK3VnEcwpkJbYy37w+dMIT8FJwCPWE99fjRQfgUlFcv8App6Oa7i71tWScVl6M5tP1S22zcsuRmMT1Y8KmWkBzSKzZykvpP0H6vo0D6BGY81tmCKpmnUJV5kVv+gNnLiXYlQLSNbaSO2WXT+BvlTSLiJCxT/Gf1TR9K0HR2wjMu++6oSlXXbPsV0A4lPfX4z+VNQdgvnNEqUxSEwGBPnQYbxcnaFb1oeylwnlkI+bQB8azV4kc/EyqgYJiXXO1vKOOdgD4jLmB8yKUtYPzT3DzJVbNMyXD7SjwXX5mlmwXHmqgFVuWLY/WsW7nbQ/uiFPjHCtD3n0CW4e9vVOGtl9yfbuMdLaZR7zCAfBR1u7XL3TUy1o9Znu82cpq7S78ozncnphASGc5yNRPZB5quwPfqdTrGlIYhlJtWcfaxdAZea1sQVEq7AvJuOb15FE5BJ4gZVMMx162ZoVTGwc11gaqESbfc2DgKztkFOZfEAFnjvM1DZMr2cU8Ke/SuJgm5dOlRKEIyvqTbSQAOQpHGZmuiEygwNwViJrE5AIkVmwxiVPA/LhVX/qxXDoxIDoR/KeixY+3laZhbkDNOqXeyjLp7WgOsdVdNTV4Tpt2jq20jhbzwCIokbajVuNg5+wxKMJiySbdwBbqiTHZdffSeHMbg78CSJDAFNlbT02HNakHEmg60ddozMXrSaksKo1MFJyy38KjalddYIJDCeTDUfGqNiObYc7lBzQbUg4VgercaOTQ3zPW+JNU1jTa3lV8KLmHFVLXR7KN4MVPgAQQT4sPLetlDN5HDPYpDNU9ZPtW7i+QafwFvnTasXOB6d5KRGxVOMTiSDyIIPwIrdU7BIQFXprR9pPMx+dbRiC4pJLnf0r+kzWsaXWejwsSisct3NbV3zAGG6rgLI6rLPdXZD0UP0Z8U+ptnCs8+lq64TPSz9fSuQ6ivEVLX9CPTjPiLq3WkXVa6MzGEIKjKsnQQwgD3abS9D1LGFlZIr32zzsSRZFs8DLv1qX3IxFoe0vkZ/KuGg83Fc8szVhjE4EnwBPyArNU5MFPrJ9m1cYc+qvydlPyrNWL3Ac/YFUsuTB0p4IvmWP5CPnS/yxienlUAKsMIxPWuORyXqD4r1vnWGIB6Wjv3q6KjWV2rRh8MidlQOZ4k8ydye81N8RzrSrsYAtQFSVwFcViqAvOu4sPmIMWEnpH1OcjdEjcTMnidBOsdDYdCU/WbBhtPtzNyWmHf8AqLTjsHvyF69DAWiAWcAM2pAMhRsqyN4HzmueK4Eyaahma7ITaputKa/WcDgup8eFKKmzxU3/AMyOGXNrO+5aaku5FCFmxHVYPw2PhzqrKwWrh0icOI2KLLD5TLigiDBB0IOxFKCQal0OEwvLKKClq4ZYSbVw9owNdY0cDf3hz6wHVMmb2WXi79ux4T4jISY+245v7jjKwvshy3fK4BCHkGk9VvkefAZQDhNnK/5HXulJIMnc7lpIqSwhLIplEhLIplIhUYVoU3BVNMplVIoSkKjWxxFMHFJRXHv0j4Apir4YhRicptmGI/V27TSFBY5SpY5QeqQddq9bRo7f4OJCtcagMaQl0tOxdcJpL2OAqbbwJPWchtXp/ovwxuYhrqwUt2mtk6znZrcCCNCAjSDB1HfG/UtJY+HDa2207LpHbNSdDLA4OxEs8V05bYGwivIJKiGq4FKnAVhQmAVlFYqNamAUqqBJXApVUBWdwoliAOZNYASZBVqFZSEzXNTKW9ZVhDNB3OvVUgHTcg6xtVDRZUKz0Hk9N61oLt2emalbCItzIyaWlHUUCFaNA0RsPZA01nlWRC5k2u9RtxGzeb+WKtDa14Dm2CzDfwuXoM0Ak8K5gJmS6HPDGFxuVcIhgk7trTRCJyFyTRGODS91rq0+prqRQhQ6yINaDIzSvaHtLTes2GMdQ7jbvFUeJ/cFx6M4sOpfaLNoVcZhVuLlbbcQYKkbMp4EHWa2HEdDdSbnYdieJDD2ydncsuGdx9XegnUK/C4I4j2W5jbiO6rw0/fD4jD4w67edtIfa/gcfnHpsocK1sfUxA2RicsTqFIBK8Y3G2gFNrGvP8zmLflTLCwfZyUWccCcrK1t9Oq/MkgZWEq23Az4UOhECbTMbPFqQOBMiJHbmS0EVNKWqhFMpkKjLWgqbmqpWtSFqiKFklx79JOPzYy6WEjCZQgBgmbaXX1iRmzZDvoor19FgN/hHxhU5syDhIT62HYrQ3Fr2MFjreJI6Whej+ivEFMQ9lR1bttrrTqc6sgknckh/wCEUfUtGZCYxwtNpxvmdubgkMQxJk3GrPBdQivISSUxQtkrBayacNVwKxVDVYsACSQAN5MRWSJqCoFlOMZjFlM3N2lbY8OLnbQCO8VTVNbXEMtgrPgceSA42NHjOZrRbwozB3OZhME6BQd4Gw23376QxDKi2od1drK5lKuWWvmGEWBEidbp5Hkg5bt4dpg4QhMer+n57b7NoGIZH09/jZfut9VRXIV2AJLjO0eyu/eeVOPtbO8rmeNfFoflbbtOC11JegihCKEIoQkYm1Oo7Q27+6nY6VRsXLpMEuAez1CzwptXMwnjxHI0ObRMlsKKIrKQtvGCXicOrqVYAgiCP9bUzHlhDm2rHsDgQVjuu9qS0vb1MgEugA4jU3OOo120O4s0NiWVO6Hx23LnfNtZrHUee921N6rr7LKZHMHgQfyil+5hwKQgEYhI9Sy/q2KD3d1HgD2fAQO6n1s/UJ9871PVysqzmxUL3V3QOOaNDH914AH7x/o0oZsMt/keEknC0T3fPlQcWvtZl+8p/pHnRqnXV8UhlerW8QjGFdWO8Agnx0rCxzayCFlRsKZlpZrKC4b+kj/evSP7v/S2K9/Q/wDDov8Aq7LCJR4XD+or2P0Yj/xy/wD69z/FYpvrP9jDzcpwROlvHuutBa/PTVQ1IONt++s8gQT8BrVNU/ArKTcc5zJT61PZR38BAjuLkD51mr/UQM7JpxiBPO1WRbp3yIO6XPzCgeEHxrCYYxPTz7KjQ7crpgVkM0uw2L6x90bL4gTWGK6UhUNnunEMTma96ZfxKpAOpMQoEseG3ATxOg50jWF1lmc4pyQFS3hWuQbwEdVhbGoUj3z7ZB8h3wDTGIGVQ908d2Hc7LE7YZdW/YZYHbiRyHVeiq1zzXU1qpiLhGg7R+Q51rGzrNinpEUtkxnqPQYplm0FEf6NK51IzVoEEQmUQmUqsihCKEIoQihCzX7ZBzr5jmKo1wIolcUeE5j9dD4jFXtuGEisIIMiqw3tiNpNKCKFhCyXcGMxdSUYwCRsQJjMDoeOu9WbFMqLqxmxQdDrmKjm1J6d1JFxNB7aGR3yvaX5jXenoMIm08D5sPTcpEuBk4cfi3vvTbN5X7JBjeDqPEcPOkc1zbQsEjWFcisWEJN7DI4hlVhvBAInhuKZsRzTNpISOYDUQkf7MtDsoE+5KE+OSJ86pr4l5nvr7pNS24S3VdlxL9I1sLivSIEwMu5JP+62OJ1Ne5ojp/TopP8Am7JHCWkQgNn9RXr/AKNLIbGqDP8Au9w6My+3Y4qQaf6w4thQyOwN21T0doNPePddW/2VZ42rZ72UEnxJEk95rwP4iLc481bUMwC1rbHACpElWDVaKVNJKuYpFOWZb3Rq2uokDbzpxDcRO5EwDJVTpXnQW15khnI8B1V+LeVadW3aenk9OK1oc7Z38DrwWjDYVUmBqTLMTLMYiSflGw4VN8Qvt4K7IYZZxzmS0gVNWa1VvXQveTsKGtmljRhDEhWTYEYazGp1Y7/0oe6dQsRo0AsBc+txt8J9IupFCEUIRQhFCEUIRQhZrlgg5k34jgaoHzEnLiiaOWO1sK28Yq9q6G5g8uNY5panhRmxRVUcL1JFCYhUitSSWXEYC25DMozDZhIcDXQMII3Ok8TVWRntEgasLuVig+C1xmRX152qhwzjs3D4OMw/kfnTaxptbyqSmGRYearmvDdbbAcQxUnwUqRPDVvhw2UI3kcJ9fjmk+8Yc/b55I9aPG1cA59U/JWJo1YucOvuEUjeD09l8x6Z+i9nEYy3iGVssDprRski9lHUzGYEdUGQcyqF2FXZFitgughwk7bm29H20g4gzFme2Cv9GPo9bwd29cAdy5It/VEG3bmckyc3DUROUaaVseNFjNa17h9olb1O1Y0NaTRBrtX0frD8LLd2ZkA84YkDyPhXPQbe4cj4l1RM3DqFIF4/ZJ4Znnz6kfA0fyhieQ8rZPOA5nwpOBzaO7twgHKP4YPzrNdL0gDr3T6qdp9uy0YfCpbEIqqOSgAfKpviOeZuM96o2EGiQEk8CpqwCtlrJp6KpdvxourfIeNM1k6zYpRdIomgyt3bepsWI1OrHj/Ssc+dQsTQNGDDTcZuN/hPpF1IoQihCKEIoQihCKEIoQihCTew4bXY8xTteRUuaNozYn3Cp2ISxeK6OP3ht501EGtqiI74RoxhxFicNRpSWLpEnCYVSK1IQoIoWEKCK1KQoihZRUZa2aWgUZaJooFWisTSQBRNaApisTUVaKxNRqUuwGp086ACbFr3tYJuMkgMz7Sq8+J8KeTW21lcwfFj+j7W43ncn2bIUaf96Rzi61dUGAyEJNTKVWRQhFCEUIRQhFCEUIRQhFCEUIRQhQRQsIBEikHDRqhI7uFU1k6nLkOiUDShGXZVN5l7S+YraLT6Sk18WH/at4hXW8rcaUtcLlRseFEscmZayatRUFaJpS1RFCKKIrZrKKnLWTTUUEULSAK0t8So4z4UwY4qD9KhMMpz3KM7tsMo5nf4VsmttrS6yPF9Aojb4VkwwmSSx76wxDKQqVGaI0OpPNI7U+prqRQhFCEUIRQhFCEUIRQhFCEUIRQhFCEUIRQhFCEUIS3sqdwKYOIsKi+BDf6mhK9UA2LDwNNrDeFD+BaPQ4jcUdC49ufEaUUm4I1EcViJPeEZLnNaJswRQ0r9QRkuc1omzBFDSv1BHQNxc/Cim3BH8PGNsQ8lIwa8ZPiaNablo0GHObiTvKalsDYAUhcTauhkJjPSJK9YqIoQihCKEIoQihCKEIoQihC//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MSEhQUExQUFhUXGRgXGBgYGBscFxgXGhoWHBkaFx8cHSghGCAlHR0VITIhJSkrLi4uFx8zODMsNygtLisBCgoKDg0OGxAQGy0lICQsLCwsNC0sLDI0LCwsNCwsLCwsLCw0NCw0LCwsLCwsLCwsLCwsLC8sLCwsLCwsLCwsLP/AABEIANAA0AMBEQACEQEDEQH/xAAbAAACAwEBAQAAAAAAAAAAAAAAAwECBAcFBv/EAEoQAAIBAgQCBgYGCAMGBgMAAAECEQADBBIhMUFREyIyYXGBBRRCUpGhBiNTcpKxBzNigqLB0dKy4vAVNGOztPEkQ5PC4eNzdIP/xAAbAQADAQEBAQEAAAAAAAAAAAAAAgMBBAUHBv/EAEERAAECAgYJAwIEAwcFAQEAAAEAAgMREiExQVHwBBNhcYGRobHRMsHhBSIGQlLxFCOyMzQ1YoKSwiQ2U3KD4hX/2gAMAwEAAhEDEQA/AO40IRQhFCEUIRQhFCEUIRQhVdwNzFaATYle9rBNxkknFjgC3gKfVm9cp01ljAXbgo6S4dlA8TW0WC9LrdJdYwDeUZLnvAeA1omzBFDSTUXAbgjoX+0P4aKTcEamN/5DyR0L/aH8NFJuCNTG/wDIeSIuc1PlWfYtlpQvBR0zjdJ8KKLTYUa+O31MnuVlxa7GQe+gwzcmbpsImTqjtTgZ2qa6gQRMKaFqKEIoQihCKEIoQihCKEIoQihCKEIoQihCKEKly6F3NaGk2KcSKyGJuKSLjtsMo5neqSa22tcoiR43pFEYm1Aww4yx76zWG6paNEYK3zcdqbw0/wBa0qvUBIILUSQXKJoWUl8j6J+ntq9izh+jKqSwt3C3bKKzPmWPqxCuQZMxrB0p3Q3NaHGwr1I/0uLB0VmlOIk7mJ1josPoL9IBv4zoWtqtm4xW0wJzKQCR0hJg54gQBBZR1pmnfBLWhytpX0aJo+ht0km2UxI1TsmelgrK+8zVGS8WkpmiS2kUMoO4mgEixDmtdU4TSjho1Ulfyp6dzq1znRZGcIlvZHTsvbGnMbedFAO9KP4iJCMorasR7rQrA6jWpkEWrsa9rxNpmprEyKEIoQihCKEIoQihCKEIoQihCKELO98kwgk8+AqgYBW5cT9Jc40IImcbgi1YAMnVuZoc+dQsWwtGa00nVuxTJpZK1KpY7/pFFbLqz6dVAWYAkRMdkazJirNgPcKVgxNX78FB0ZrTRtOArUNeunsoF73Oo78qjXwJHjWhsMWme7yfBWOc64c/A8hUaxcYHNeI4fVoFH8WYz58q0PYLG8zPtLskIcbXch5mlY7CDo7ktcIytoWPums1hwHJBE7z1XDPRSgvYB2z2v8S11xDKFy9l9O+v8A+Ev3N/qan/RxZxGFB+1sf8xOVEUyh8lv17/Cn7m/1NXcmwehAuXRyIbbkdZB865RFxaOS+YFtUqRR0V0dm6D99JPgChWPgaKUM2t5HzPuFop3O5jxLsretOo69s6e4c35hT8qzVtPpdzq8hNrCPUOVfgpmFxqXJCtqsZlIIYTqJUwRPhSvhPZaKjy5p2RWvsNeTYtINSVgQktYgymh5cDTh86nLmdoxYaUGo4XFXs350OjcufhSuZKsWKkHSQ40HiTs2J9IupFCEUIRQhFCEUIRQhFCFBNCwkATKylzcMDReJ5+FWkGVm1cDnv0k0W1Mxx3Z8JyqAIAipkk2rpaxrBJokseIx2pFtekcaEAwqkAnrtsvDTU6gxVmQr3mQ77hkbVF8WuTRM5tOTfJUXCuxJuOWHBFGVANN9SWMzqT5CmMRoEmCW01nwM1pKLiZuPAVfObFotoFGVQFA2AEDnsKmSXGZM1tQEgEZqJJKSia2SyaTjATbcDcq2nkaFk1wr0HZZr2HQAljctjLGuhBbTuAYnkASdq7Ip/lcl9O+vRGn6S4giRDJba22J/wBGLLHF4VAOt0tvTT2Dnf4KrnyoikarfJZ9djMd9ILganBkttYPZd0muNfMpomsktmrBqJJg5UvWVeMygxsSNR4HceVa1zm2FaZOtCT0N1CSjZ106j79+V+HOCDPMcHpQ31OEjiPceJcUSe30mew+x61znsT8LjA2hBR4ko2jDaTyYCQMwka1N8ItrtGIz0KsyKDVYcM77Qn3bQbffnypGuLU0WE2KJG3HBUtXiDlfyPA1rmgibVKFHex2rjcDitNTXaihCKEIoQihCKEIoQsjnpDA7I3PPuqwFATNq857jpD6LfQLduzPhXv3ltqWYhVXc93+uFK1jnuk2sldLnNYK6gFlKvcPWlEB0AMM4j29OoNToNdBMbGs2sFVZ7bsc71I0nGuod9+GZ4J6qAAAAANIipkkmZWVASChjWhTJWQ49Nllzt1AWE8iw6oI5Eg/EVbUutdVvq6W9FHWNur3KDfuHs2wPvtH+EGiiwWu5DzJYXOuHNUa3eMTdVRxy2+t4SzMOWuX4UwdDFjSd58Ad0pp3np5PsoayQCWu3CAJPZH+FQdqymLmjr7lYJzrJ6ey4diLQvXx0YVEd2KqWaAClwBQZk5yQDmkS3siqOBDQ417F9LfCfoX0+BF0gl7YdEuaaMq6h/sJEqzMi67d9Bb3RYuyx0W42SNZth1hckRBL5QTtDsOVM+YbMfsp/iXQy7QDGmQGkGU6gDISlfXXsmbQuyertwvXAPBD8yhJ86lTb+kdfK+b1/qPRCLfA7dt+4oyk95IYgc9F17qwmEbiOIPSQ7pwXi+fAjPJM9Ycdq2T9wg/nBrKDTY7nkpqRvCtbxqE5ZhuCsCrGN4DAEjvFYYTgJ3bK+y0RGmr4WlTUirNKLtoOACJ1kbiDzB4Hehri2xPU61Z1vmyPrDNsAfWntf/wBAAO7rDziJNCwRT9nqw8eOSGuLB9xqx8+VvdQwg7H/AFNc4JaVd7GxWUXWJeHuEHK2/A8xTOAP3NUdHiOYdVFtu2haamu1FCEUIRQhFCFnxLkkINzv3CqMEhSK4tJeXOEFlpt2BS7Ki66ARz/lqSTw5mgAvdUqgNhslcFnW0WOZxtqq6dWOJ5t38OHEmhcGii3icfjv0EpEmk7gMPnt3vfuqoJYhRzJgUrWlxkK0r3ACZWU33fsLlHvOCD5JofjFVoNb6jPd5s5TUS8us6+PMlT1FSZctcO3X2/CAF+VbriPTVu829VOgL69/ixaP+1IglVmiSSkomtSzSMZJtuBvlaPgaJLJ5znguI+hrTG7h0CkublsZRvIYFvgAxPIKSdq6ohGq5L6v+IIjT9HeQRWGyrtraauFaf8ARu0xxWFQDrdLb0+4c7/BVc+VZEI1e+SX8QR2O+jOcDU4MltrB7Lts1zr5TNTNYmndnObFYGsTAodQwhgCOREjfvoBIMwnmCK0gYPLPRuy8YPWSdtQdQPulZqmtn6xPoc7wUBsrD4zuImr+uFP1oyj3hqnmd18TA79qXVUvQZ7L/nhWqCJR9VXbPRbAQRzB+dRsV2nBIH1Wo/V8vc7x+z3cPDZ/7S31d/nvvtAdXWLO3x23Wa71vMO/cGpNNEqsaFrWyvFY3ow13MNdxoaHtkakaNG1jZO9QqKdSLpRQhFCFS7cygmtaJmSnFiCGwuKRahFLuQPaYnQADnwECqO+40W8FzQGGG0vfaazO5Z8MGc9I0ZdOjHIR2m/aM+Q8TVHyaKAtv8bh1PBAm40jZd539gpvYo5sqDM3EkHIu2jHnr2d+O1DYdVJxkOvL3SPfcPjOxLtYQBs7Es/M8N9FGy7kc+ZNM6ISKIqGbc7gFGiAZ2nOfcpxakQSsb4+2CRmzEbhAXYeIWSPOqiC+U5S31d1AxGqpvudrZH3iBHwnSmoNFruSQuJuVD0x421/dZ/wCax863+WMTyHlTLnHDr8KhsOd7zg/sqgXylCQPEmmpt/SOJPkdlMzx7IGF5vcJ55o+SwPgKNZgBy81rAvj/Q2D9Heut0T3OkBbowW+rzZWD9C3aYwXkEnTNGgpiyK1oiOH2myoSzhssqXr6R9T0yNojNGe77Gyqvqsmdl3Can0NiMA2NYW0uLcYsEuZ2yu0FnCDN1DAc7CQDzindBishiKQJGyzhVt2cVGNpWlP0dsF7yWNsE7Mz4XSX1xwp4Xbijl1T83Un51LWC9o6+xC84japFq4OzdB++gJ8shT5zWUmG1vI+ZpgSL+Y8SVxcujdUPgSCe+CIHhPxrJQzYTnOCcOdfLqreuR2kuDvClxP7snziKzVTsI5y71dU9OVx5LRYxSP2WVo0OUgwfKpuhub6gQrNeDZWtANTVQVnGFynNb6p4qewfL2fFY75qmspCT+d/wA8eElrRIzb8Z3cU/C4kNIgqw0II+Y94d45cxSPh0a7RnMlZj5785mqBjZbUqLLQBwKOSAByytw2g9x02QiN/zDqPI6jdW4NA3Uex8G7bss0XxlIceDeFTbWKJSRwYTxGbuO5aQaku4EETCmhaihCzXBmcDgup8aqPtbPFcMUa2OG3NrO/Pus+KHSOE9hYZzJ1O6pyPNgeGXcNVGfY2leah7nxtngnf9zqNwrPsPPDFF1y5KqSFGjMPmq9/M8PHYaAwUjbcPc5r3Wye4umBx8ecN9i81uyqqOqNgoBLHnA1LHcnfia2T4ri4155BSJbDEhn3VDcutsAg5t1j8FIHzppMFpnuq7+FMuduzm9LOBQ9uXiDLmdRrMaKNgdABpTCK4emrdmfVTLQba9+ZT4JwAAgAADgNhSWmZSkyVWNapElLN0cx8aaiVMlZv9o2ftbf41/rVdRE/SeRU9Y3FJxXpFQjEZz1SQRbcjYwQQsEd9YYLpXcx5WteJrkvoy8Vaw8nMGQyASevCtEa6qzDT3jXvaewfwchdRlsrA7L0LzxV/QdzLdwzSdLlnUSTqyg7amQSO+TT6e3/AKQgf5e4SuPqngV1z/aFviSo5urIPCWAE91fn9S+6vcQey8+mFZMfaJAFy2SdgGBP51hgxAJlp5Jg9uK0LcHMVMtKoCmKaUp2lVvYdH7SgxtI1Hgd61r3N9JVJB1qj1dl/VvA91pZfLWV5DWN9DW0wfUOVWe+1UE7jnP7K/reX9YuUe8NU8z7I7zA76XV0vQZ7L/AJ4KlOXqznam38MtzKTMqZVhup5g/wAtjxmka9zJyvtGc4KlEPlsszmd6ujZpt3AJI4aBhsSvHlImRI7icIo/eyztvzWqtdP7HfvuVsAxg231ZdJnVkPZY95AMnaQYrIoEw9th6G8eNklWHW0sfX7i4/ONidhDEqeG3hSRK/uCXRCWThOus3LRU12KrtAJ5VoEzJK94Y0uNyyJcCIztPMwJJ5BRxJ2A5mrFpc8NC4tH+2GYjrTX4A9liS24UW8wzmHvProGmQkmdYKjXqhZ5VYlpJfKqxo3Y9zieKUhwbRnXaT47DAcFdbpcRahbcCLgAII/4YnWN8x01GjVhaG1xKzh58W7kpdSqZZj482b0y1YVJPHix3Pif8AQpXPLqkgACQ2PSYXM526ikieILdlT3Ej5inEF1rqt/i3kFExG3V55T3qhuXTsqr94k/Ib+E+dNRhi0k5zcpEndnP7JZssTLXCdwVUBV2jTQsPxbjypqTRY3nX8dFFxM7c9+qp6knEE+LMT8zW6113skkFYYdBsiyP2RNZTcbSeaUq5askkLlnxrfVv8Adb8jQRUsa6sLj3o7/wAj71n/ABJX6L6j/cz/AKe4XqOqJ4p/oIfW4X/8lj5Ok1v1D+6H/T3CV/5txXYA1fnZLyw7Oc8FINYnDkv1W37i+Sx+VNrH4pwpXCINsw7gzAHxAOtBiuv7BMAFK2rg2uT3OoPkMmWPOawuYbW8j5n7KjScc8E0Xrg3tz91vyDRS0WGx3MeJqoccE2zjkYxME7BlKsfAMASO8UjoTgJy5V9ldkQEyVjhoM2yF5iOofEbjxEd81msnU+vvnf0ThtdVWc2dUC6LgyN9Xc1IGhYRoHWD1hqPjB5UUSz7hW3NRzuVAQ77TUeu9UZ26rsQHtGLsTlZG3MTts2sxBHOmAFbW2OsxmMy28lQGUnONYt3HM9nNb75ysreRrnbW0tRHOriti8CtVSXes+NOgHMgVSHbPBcemn7AwfmICx+lrgGQESB145lCAgk6CXZN+RPCrQGkzPDnb0BRGotAEqhXysHOVqThbZZQXIKnrEjQXGPtanRNoHGBOm7xHUXSbbZu2b8VECkJus77d2HWpM9YZtLawODMCB+6N2HwB0g6zS0A31mvAef3SF5PpVfUwe2S5/aOnko0HLbbcmt1pHpqzjapluNau7hdyBp/qKwAlTcZLG3pC37LZvuAuR45QY8asIL7xLfV3XOXg2HlWqnFk9m3cI5wF+TsD8RW6oC1w79phTLs/uqm8/wBmPx//ABRRZj0SEqjNc4BI8T/SmAZtUS5UJun3B39Zvlp8Zpv5e3p8pCSqstzi6fgP99bOHgefwkLlyO+7rfU2DcgXHylR9ZlFu8WMaxAmIk6COtFem+ZgQ9b6L7ZykZe0+i9xsqJpWyE98xnvUtX0QuRi7LMeqWYWmYGVZrbANc6wmZdAD9osgnY0phEAfoBEsZSkJkz3C+ydanpU9W6XH47ndgupZbvvp+Bv768ycPA8x4Xj0lYNd5W/i39KyUPb0TglXV7nFVPgT/MeFKQzEqgKuL7je2T91gT840rKDTY7mP3VQ5SMaB2kuL+4W/wZgPOs1U7CDxl3knDpZ8JtnHW2MB1nkTDDuIOo8N6V0J4rIVGPBqmtRUMNQCD5g1KZaal02itUGFK622K/sklkPkT1ePZI31mt1k/WJ9Dnf0ThsvSc5wQzgwtxSh9lxsDzVvZO2jATMa60AEVsMxePjxZsVAQZB1WHwfPVUxT6jPlzKpziNLlkxnyieHVMakbbNqzB+mwmrY67nwnbdU5d+qU5V7W38qjs4rVhVmyUmckpJkkheySeJK5Z5kmovP8AMpY187eqo9lKAWYe1mb1tsNKg91RcJEhdEB9OG12xKu63FHIE07amFc8X7tJYMASvA9Iv0mIdTORApuQAc6gNktCQZZme6CNNFA4mu+CKEEEWmcthqmdwAHdc8Y0opBsAE6rRXIV3kkrezAwbuhjS0JbKNJlVnOduBA4cSYAGxnOzqbBk4B3G93L9r87S4u7bKF+8ZIkHcAxoY4686STRfPdn2Skk5z3WO7libl8wTGjBFB7ssN5FjVmzsYz3PWrkAudxFpd7fPVKHQgwEM8+icr3Q2WI13mKb+aRMnqO05qJoiwdCr+ssT+quDvJSB3mHrNW0D1Dr4U3OJNmeaobtz7Mfj/AMtbRZj0UySqO1zgE4aEnz4UwDNqkc5zySmN3lb+Lf0pgIe3ooknM1Vxc4Mg/cJ/9wrRQwPP4Ui4LPi0udG/XTst7B5H9uglkrDz+EM9QXK8ENLMb5rMaT7SV7n1D+6Gf+XuF7z/AM3FP9DqTcwwG/SWeE7OhOnhNbp0v4U/6e4SxvS7cV1PJc99PwH++vDmzA8/heCrKLg4ofIjx4nurPsNxTAqwa7/AMP+L+lZKHt6KoOa00PcHsqT3Ej8xSyZirAq63X4pz2aT4CQB86UtZceiqCVPTz2rThd9QrDTuViT5CihL0uE+I7gBO12IVQbBkkFNhJD2t+AJC8thWyi2CvkfKsC2+rmFqsIQRlu5gdQHg6cMpEHzOaYqTiDa2W7x4krsBuM9+fKcbpEB0kEgaDMOG43iSeB2kxU6Itafb4zUrAyMiM981rLiRCB7RzKpBBBByHjqZ6hGhG4ExyqzK3UYlRPX5wxNqDMNDmV+3xjhcregcQud0XRcqMngZGUcsg6NSOHnS6Uw0Q42zIPniZnaq6K8Uy0WSBHjhUNi9TBaAjkSK5YloKfQamuZgSEJ+sbwA86D6AhlekuIuAC+R9F3DcxGJZAQelKyCBBAC9bNIO3VlTGZ4BklfYjtDIMNrj+X5ur313Cy/zoDi+NEc0Srlyqv6VVTNt3uqwAZg2gaD0al3kRo5hi2m+kid64JTkCK5XmQ4WcK+C6iaiQb7pnnbxwxUXUAIPRXLntAyDlJjQdI4K7DSIFa0mUqQF2/kJKTpYE52lBLLIS2kTwaPOMtH2urc48vlISRYFF43PZCbcSd+O3lQ2hfNRdO5KBuazkGhiJOvhxp/sumoEm9KZLvvp+A/30wMPA8/hTdOSWyXffX8B/vpgWYHn8KLlS5Zc69K47gFjyzKTr40wc0flHX2IUXFL9Xb7W58Lf9lNTb+kdfKmo9Wb7W58Lf8AZRTb+kdfKF8bb9FWsNjrSNeaSS1qAvVLBlHSk6aywUBdWjaKq/THOhthEVDfwnmsr2RD0iPob47Gfa2Qcd5FnSeHFO+j3ovDPiHe1duzYY5Acm7B0LA651guBIG/HQ0h0pzmCG4CQst3Y3fvO1JpsPSoMCGYrZCI2YOI9rjyNhr+t9Wb7W58Lf8AZS02/pHXyvJR6u32tz4W/wCyim39I6+UK623EAPPeygn+HKPlSktNo5HzNO0pgS776fgP99LOHgefwrAp1tbk6spGumUj55jSEsuB5/Cu0qQbv8Aw/4qP5e3oqAlPD3AB1VJ49YgfMGpyYTb0V2EhQ8xLWcxOkKVJjnLZdOFAlOQdLfP2mqzqsnngrQqgQLtssMoCgtl13IGZF8T/Wism4yrrqn2PBVFVkx1l3CHzS+VlzAqTlhW/ZVgSQ0id4nhG4wSkJgy22bxeOvGxVBNx8+Ox3Wry/RF/LjihQqSlwDkNUuFdzsxfuhljTU9ekMpaLSBnWPcT5S5GdalAfR0qjK4+x88xKpfTWNHfvg+VeW70hdcCqPEBvkUWO3c8R/Oh3pCIH9tE3j3Xzn0fvwboNqfr7ozKQWg3CZIMaAnhJAgxBBr0tLZ6SHflHb35XTmuPRneoUfzGzfaZ799+C9lcfbZS2bqgxLBlHdEgSDwI0NcZgvBoyr4HsrmI0gmdXEKTfX3l57jjWUHYKZcENQFJ085zuSmpgoOSzTKJS2pgounNLanUHJTUwUHKK1KihC5F9PbrDEY4gkFcuUzqsYe0RHLUk+dJ+R+bgvrv4aY0/h18wK9ZNep+j5j60NTrZcnvOa1v8AE/GndaN3hR/HjWj6fAkLHf8AErpNC+UIoQpBrEwKYppSrNKatIV0MTFrFUJqUhXQxWNwDcgeNZImxWbUresLIGYSdhO/hWUHSJlYqhwmEs41TIVWdgSMsRqJ168aZoGYSJNNqiKyZDOGy5O2ILAJ52915eGs/wDjbbhRBRwIJIRUHWjYEMzjWN003rqe7/pnNneOM/AHWtTY3/qA6Vx4St5k27Kl9Cn60/drzj6Aupn96duRY7dzxH86HekIgf20TePdeLZITtSqu7KT7lwM2VhodGWBqY6oBHWNdzpu9NZAB3iqY4HDbXUFAEMrdYSRuNcjxGOyqsrXetsO0vSD3l0uDSJ0iTBPZg7wNhUWuafSZbDZnfViUPBFtffO6vALPbtW2IyXDIHZfrEnXtdIOk8pGwqhc8D7hxHtL7eijIE1HPGtRewM6lbTN7RKnXlxNa2NKqZAurUnMrnUl3rJJ1QgAEAJeddADEKMonxPnTNcALebR3rKi4bOpSLawT1MQuh6xcPGm4XpGk8uqacmd7Twl1kO4UeBzxSmuf8AFxH/AKP/ANNOG/5W/wC7/wDSi7ec8FS44GhxDg9/Rz/y60An8g6+VF+9Q+JBOl1PMSfzFaIZlW0qZUl2+1t/h/zVkh+k54JUZ2+1t/h/zUSH6Tnghc4/SDbPrSdGVcuE6bKgPGE6pDK+aArTPVUaVCJKcgJC/PfYvoX4Xixf/wCdGbHmNHpCk4EzAPqAlXKychYTbdq/RopzXWdlW4AFXMonoyTqdgpMLIHIaDYNDrtE8Ny5/wAYxdKdD0drv7KRLTe7Aurtoy5m+YH3udvtbf4f81VkP0nPBfhVDXSBJup+H/NWhoP5Tz+EKGvqY+vg8cuWD+IGtoEfk5z9pLVZXESL108Oqqt8ctsxWEXFg4kjuVRqdZaZGa+8gjKUyctmyJB/eG9TcL5NHGfSZ7LoYM58qbdif/Lvjva+Y/huk/Kgvl+Zv+3yAqtFdh5/K0nDFgJt25AAGZi+kcyJnbXWalrA01E8BJXDZhOGD0iVVY2CiQeJBMgeYpNbXOsnfnurtbdnwq/VjSXumIyqSVP3gItL4mNq377amjNhM3cpp/tsrOf9vZauiYg5yETcqvEazmYjbwg9+8ypAH7RM5sC6ACR9xkM2/Cxeima5inuFSqi2yKNNFDgKecsVu6cMoGh0q8cNZo4ZOZnM75V8piu9LAJfGL5VSI4Tq5yNV0uC9pP1p+7XCfQFdn96duQP1h7wKPyIFWlHaF5wtLcbEWHDENDaxGW4sHKe5lbfaR5dNIsDIrbquIx4EKZAeXw3WVHgcOIVcOzWQLbSyqNDqWgQJGhLd43HeINa8CIaYqJ5fHY75qYBhiiaxxnnNklpZUuDUKy+RFTBcw4FYQ1w2JJwwHZZ11BImRA4QwIUfdim1k7QDnZbxmoubtzx9kvLcHtKefVI00218daebDcVF00k3nA1tz3IwPmc2X+dPRabHcx4moEqj4oDdbgMDTIxjzUEHyNaIZNhHMe9ak5LbG2/fFNqn4KLpKpvp7y/GtoOwUCFRejO2QnuimNMWzSq/Qr7o+ApaRxQuQ/T4Rfx8ch/wBPZqZ9D83BfXvwz/28/wD+nuvW+gCg4pZE/UP/AIrNUcZEbvCj+Pf8Pg/+3/ErpHQr7o+AopHFfJ1RblsbFB5imLXm4oVvWkG7L8f6VmrcblrbVYY1OBzHkoZj8ACfOsMJ94lvkFdtec5qTRifdS43DbLG3vlflSavEgde01cbkwO59lQI4tqDGxAEb6aNSyYL+meyqE1bbndwNPZXWeYLT3bg0pcwWDn8eVZoMkwYNT2pY6HrEkSNJA7KnfsgUutcLKt3m3mrhk7c52J73VQCdOQAJJ+6BqfKphrnGrPFXmBaseIstfOQyoEHqnsHcFjsX5DULvqctWY5sL7hX7/GJqJsxWFhifaavb5wtAtwWv0ZBuXiAQAVtAQMsIJ6sftOwnu7qlGmGNB2nnjwAXVBre48OXyVqw3bc94H51F/pCzRq4sQ7Qi/o6HnpQ2tpCI/2x2OxqXnel5tXbN4QFAa3c55WggzyUgnwJPj06PJ8N0O+ojePM+yXSJse1/A7viS24uwHUqZHeCQwPNTwNRhvLTMIiNBEl5l5CjS0ryupsQI/XLEcwDHPVZ16WkObVXsP/E54rlcCHV8/IzwTTfdQCVzj3rZkxzyn+RJPKloNNhlv8+Zb0jiRKqe7OcFK4hG0DCeWx+G9YWOFoUnSNilhQFJwS2pgpOS2FMFFwSHsryHwpw4qLglXMOh3VSO8CnD3CwqRqVPUrf2afhFNrX4lYuSfTxAt7HgAAQNBt/u9qokkteTmoL69+Gf+3n/AP0916v0CtK2KUMAR0L7ifatVQuLSCMPCj+Pf8Pg/wDsP6SujepW/s0/CKbWvxK+Tpgsr7o+ApKRxQE23bA2AFKSSqtmmgUiqAmgUhXQ0JiisKq0KhxaDY5jyXrE/D863VuNtW9VBAU9I5EmLS8yQW+A6o+J38qKLQZD7j089lZhMsM8kvD2S5OTMqmQbrH61ttUkaLq2ugHARrTPcGj7q9lw37ckzTsBJqq238NmQJLZiLq2LRbgoniZPM7k8zudzrUGNdFiAY53brl0TENk8N/7q3oXDtbsoLkZ9WuEQOuxzMTGm5NZpLw+IS2ywbhUFXR2lkMU7ayd9604EdWTxJNTi2yWaCDqy43klTjF6sjca0QzXJbprSYVIWitLxdrpbZAMEjqneG9kxxgxpxpobtW8E5F61w1sOq8Vb7uS870LiZUIwIgdWZMAaMhYkyytI31GU846NJZXSHH2MsCORmFzQXTbRIlh43jqJL0CK5wtcFi9Ty62zk4lfYJ329nWezG5matraXrr78/PBc+rkftqSLx4XbYI94AMvmD1l48CBpryo0Xw3cLD499igcHDOf3S0sKRNu4w7s2YdwIaco7hH5UxeR629JdveakWiUwVIW4OKN5EEnhzjXurJsOIUyCltfuDQ2mP3GUj+IqZ8uWtOGMNjuYPtNSdPBVGJB0hx4o2niYjzmK3VnEcwpkJbYy37w+dMIT8FJwCPWE99fjRQfgUlFcv8App6Oa7i71tWScVl6M5tP1S22zcsuRmMT1Y8KmWkBzSKzZykvpP0H6vo0D6BGY81tmCKpmnUJV5kVv+gNnLiXYlQLSNbaSO2WXT+BvlTSLiJCxT/Gf1TR9K0HR2wjMu++6oSlXXbPsV0A4lPfX4z+VNQdgvnNEqUxSEwGBPnQYbxcnaFb1oeylwnlkI+bQB8azV4kc/EyqgYJiXXO1vKOOdgD4jLmB8yKUtYPzT3DzJVbNMyXD7SjwXX5mlmwXHmqgFVuWLY/WsW7nbQ/uiFPjHCtD3n0CW4e9vVOGtl9yfbuMdLaZR7zCAfBR1u7XL3TUy1o9Znu82cpq7S78ozncnphASGc5yNRPZB5quwPfqdTrGlIYhlJtWcfaxdAZea1sQVEq7AvJuOb15FE5BJ4gZVMMx162ZoVTGwc11gaqESbfc2DgKztkFOZfEAFnjvM1DZMr2cU8Ke/SuJgm5dOlRKEIyvqTbSQAOQpHGZmuiEygwNwViJrE5AIkVmwxiVPA/LhVX/qxXDoxIDoR/KeixY+3laZhbkDNOqXeyjLp7WgOsdVdNTV4Tpt2jq20jhbzwCIokbajVuNg5+wxKMJiySbdwBbqiTHZdffSeHMbg78CSJDAFNlbT02HNakHEmg60ddozMXrSaksKo1MFJyy38KjalddYIJDCeTDUfGqNiObYc7lBzQbUg4VgercaOTQ3zPW+JNU1jTa3lV8KLmHFVLXR7KN4MVPgAQQT4sPLetlDN5HDPYpDNU9ZPtW7i+QafwFvnTasXOB6d5KRGxVOMTiSDyIIPwIrdU7BIQFXprR9pPMx+dbRiC4pJLnf0r+kzWsaXWejwsSisct3NbV3zAGG6rgLI6rLPdXZD0UP0Z8U+ptnCs8+lq64TPSz9fSuQ6ivEVLX9CPTjPiLq3WkXVa6MzGEIKjKsnQQwgD3abS9D1LGFlZIr32zzsSRZFs8DLv1qX3IxFoe0vkZ/KuGg83Fc8szVhjE4EnwBPyArNU5MFPrJ9m1cYc+qvydlPyrNWL3Ac/YFUsuTB0p4IvmWP5CPnS/yxienlUAKsMIxPWuORyXqD4r1vnWGIB6Wjv3q6KjWV2rRh8MidlQOZ4k8ydye81N8RzrSrsYAtQFSVwFcViqAvOu4sPmIMWEnpH1OcjdEjcTMnidBOsdDYdCU/WbBhtPtzNyWmHf8AqLTjsHvyF69DAWiAWcAM2pAMhRsqyN4HzmueK4Eyaahma7ITaputKa/WcDgup8eFKKmzxU3/AMyOGXNrO+5aaku5FCFmxHVYPw2PhzqrKwWrh0icOI2KLLD5TLigiDBB0IOxFKCQal0OEwvLKKClq4ZYSbVw9owNdY0cDf3hz6wHVMmb2WXi79ux4T4jISY+245v7jjKwvshy3fK4BCHkGk9VvkefAZQDhNnK/5HXulJIMnc7lpIqSwhLIplEhLIplIhUYVoU3BVNMplVIoSkKjWxxFMHFJRXHv0j4Apir4YhRicptmGI/V27TSFBY5SpY5QeqQddq9bRo7f4OJCtcagMaQl0tOxdcJpL2OAqbbwJPWchtXp/ovwxuYhrqwUt2mtk6znZrcCCNCAjSDB1HfG/UtJY+HDa2207LpHbNSdDLA4OxEs8V05bYGwivIJKiGq4FKnAVhQmAVlFYqNamAUqqBJXApVUBWdwoliAOZNYASZBVqFZSEzXNTKW9ZVhDNB3OvVUgHTcg6xtVDRZUKz0Hk9N61oLt2emalbCItzIyaWlHUUCFaNA0RsPZA01nlWRC5k2u9RtxGzeb+WKtDa14Dm2CzDfwuXoM0Ak8K5gJmS6HPDGFxuVcIhgk7trTRCJyFyTRGODS91rq0+prqRQhQ6yINaDIzSvaHtLTes2GMdQ7jbvFUeJ/cFx6M4sOpfaLNoVcZhVuLlbbcQYKkbMp4EHWa2HEdDdSbnYdieJDD2ydncsuGdx9XegnUK/C4I4j2W5jbiO6rw0/fD4jD4w67edtIfa/gcfnHpsocK1sfUxA2RicsTqFIBK8Y3G2gFNrGvP8zmLflTLCwfZyUWccCcrK1t9Oq/MkgZWEq23Az4UOhECbTMbPFqQOBMiJHbmS0EVNKWqhFMpkKjLWgqbmqpWtSFqiKFklx79JOPzYy6WEjCZQgBgmbaXX1iRmzZDvoor19FgN/hHxhU5syDhIT62HYrQ3Fr2MFjreJI6Whej+ivEFMQ9lR1bttrrTqc6sgknckh/wCEUfUtGZCYxwtNpxvmdubgkMQxJk3GrPBdQivISSUxQtkrBayacNVwKxVDVYsACSQAN5MRWSJqCoFlOMZjFlM3N2lbY8OLnbQCO8VTVNbXEMtgrPgceSA42NHjOZrRbwozB3OZhME6BQd4Gw23376QxDKi2od1drK5lKuWWvmGEWBEidbp5Hkg5bt4dpg4QhMer+n57b7NoGIZH09/jZfut9VRXIV2AJLjO0eyu/eeVOPtbO8rmeNfFoflbbtOC11JegihCKEIoQkYm1Oo7Q27+6nY6VRsXLpMEuAez1CzwptXMwnjxHI0ObRMlsKKIrKQtvGCXicOrqVYAgiCP9bUzHlhDm2rHsDgQVjuu9qS0vb1MgEugA4jU3OOo120O4s0NiWVO6Hx23LnfNtZrHUee921N6rr7LKZHMHgQfyil+5hwKQgEYhI9Sy/q2KD3d1HgD2fAQO6n1s/UJ9871PVysqzmxUL3V3QOOaNDH914AH7x/o0oZsMt/keEknC0T3fPlQcWvtZl+8p/pHnRqnXV8UhlerW8QjGFdWO8Agnx0rCxzayCFlRsKZlpZrKC4b+kj/evSP7v/S2K9/Q/wDDov8Aq7LCJR4XD+or2P0Yj/xy/wD69z/FYpvrP9jDzcpwROlvHuutBa/PTVQ1IONt++s8gQT8BrVNU/ArKTcc5zJT61PZR38BAjuLkD51mr/UQM7JpxiBPO1WRbp3yIO6XPzCgeEHxrCYYxPTz7KjQ7crpgVkM0uw2L6x90bL4gTWGK6UhUNnunEMTma96ZfxKpAOpMQoEseG3ATxOg50jWF1lmc4pyQFS3hWuQbwEdVhbGoUj3z7ZB8h3wDTGIGVQ908d2Hc7LE7YZdW/YZYHbiRyHVeiq1zzXU1qpiLhGg7R+Q51rGzrNinpEUtkxnqPQYplm0FEf6NK51IzVoEEQmUQmUqsihCKEIoQihCzX7ZBzr5jmKo1wIolcUeE5j9dD4jFXtuGEisIIMiqw3tiNpNKCKFhCyXcGMxdSUYwCRsQJjMDoeOu9WbFMqLqxmxQdDrmKjm1J6d1JFxNB7aGR3yvaX5jXenoMIm08D5sPTcpEuBk4cfi3vvTbN5X7JBjeDqPEcPOkc1zbQsEjWFcisWEJN7DI4hlVhvBAInhuKZsRzTNpISOYDUQkf7MtDsoE+5KE+OSJ86pr4l5nvr7pNS24S3VdlxL9I1sLivSIEwMu5JP+62OJ1Ne5ojp/TopP8Am7JHCWkQgNn9RXr/AKNLIbGqDP8Au9w6My+3Y4qQaf6w4thQyOwN21T0doNPePddW/2VZ42rZ72UEnxJEk95rwP4iLc481bUMwC1rbHACpElWDVaKVNJKuYpFOWZb3Rq2uokDbzpxDcRO5EwDJVTpXnQW15khnI8B1V+LeVadW3aenk9OK1oc7Z38DrwWjDYVUmBqTLMTLMYiSflGw4VN8Qvt4K7IYZZxzmS0gVNWa1VvXQveTsKGtmljRhDEhWTYEYazGp1Y7/0oe6dQsRo0AsBc+txt8J9IupFCEUIRQhFCEUIRQhZrlgg5k34jgaoHzEnLiiaOWO1sK28Yq9q6G5g8uNY5panhRmxRVUcL1JFCYhUitSSWXEYC25DMozDZhIcDXQMII3Ok8TVWRntEgasLuVig+C1xmRX152qhwzjs3D4OMw/kfnTaxptbyqSmGRYearmvDdbbAcQxUnwUqRPDVvhw2UI3kcJ9fjmk+8Yc/b55I9aPG1cA59U/JWJo1YucOvuEUjeD09l8x6Z+i9nEYy3iGVssDprRski9lHUzGYEdUGQcyqF2FXZFitgughwk7bm29H20g4gzFme2Cv9GPo9bwd29cAdy5It/VEG3bmckyc3DUROUaaVseNFjNa17h9olb1O1Y0NaTRBrtX0frD8LLd2ZkA84YkDyPhXPQbe4cj4l1RM3DqFIF4/ZJ4Znnz6kfA0fyhieQ8rZPOA5nwpOBzaO7twgHKP4YPzrNdL0gDr3T6qdp9uy0YfCpbEIqqOSgAfKpviOeZuM96o2EGiQEk8CpqwCtlrJp6KpdvxourfIeNM1k6zYpRdIomgyt3bepsWI1OrHj/Ssc+dQsTQNGDDTcZuN/hPpF1IoQihCKEIoQihCKEIoQihCTew4bXY8xTteRUuaNozYn3Cp2ISxeK6OP3ht501EGtqiI74RoxhxFicNRpSWLpEnCYVSK1IQoIoWEKCK1KQoihZRUZa2aWgUZaJooFWisTSQBRNaApisTUVaKxNRqUuwGp086ACbFr3tYJuMkgMz7Sq8+J8KeTW21lcwfFj+j7W43ncn2bIUaf96Rzi61dUGAyEJNTKVWRQhFCEUIRQhFCEUIRQhFCEUIRQhQRQsIBEikHDRqhI7uFU1k6nLkOiUDShGXZVN5l7S+YraLT6Sk18WH/at4hXW8rcaUtcLlRseFEscmZayatRUFaJpS1RFCKKIrZrKKnLWTTUUEULSAK0t8So4z4UwY4qD9KhMMpz3KM7tsMo5nf4VsmttrS6yPF9Aojb4VkwwmSSx76wxDKQqVGaI0OpPNI7U+prqRQhFCEUIRQhFCEUIRQhFCEUIRQhFCEUIRQhFCEUIS3sqdwKYOIsKi+BDf6mhK9UA2LDwNNrDeFD+BaPQ4jcUdC49ufEaUUm4I1EcViJPeEZLnNaJswRQ0r9QRkuc1omzBFDSv1BHQNxc/Cim3BH8PGNsQ8lIwa8ZPiaNablo0GHObiTvKalsDYAUhcTauhkJjPSJK9YqIoQihCKEIoQihCKEIoQihC//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xMSEhQUExQUFhUXGRgXGBgYGBscFxgXGhoWHBkaFx8cHSghGCAlHR0VITIhJSkrLi4uFx8zODMsNygtLisBCgoKDg0OGxAQGy0lICQsLCwsNC0sLDI0LCwsNCwsLCwsLCw0NCw0LCwsLCwsLCwsLCwsLC8sLCwsLCwsLCwsLP/AABEIANAA0AMBEQACEQEDEQH/xAAbAAACAwEBAQAAAAAAAAAAAAAAAwECBAcFBv/EAEoQAAIBAgQCBgYGCAMGBgMAAAECEQADBBIhMUFREyIyYXGBBRRCUpGhBiNTcpKxBzNigqLB0dKy4vAVNGOztPEkQ5PC4eNzdIP/xAAbAQADAQEBAQEAAAAAAAAAAAAAAgMBBAUHBv/EAEERAAECAgYJAwIEAwcFAQEAAAEAAgMREiExQVHwBBNhcYGRobHRMsHhBSIGQlLxFCOyMzQ1YoKSwiQ2U3KD4hX/2gAMAwEAAhEDEQA/AO40IRQhFCEUIRQhFCEUIRQhVdwNzFaATYle9rBNxkknFjgC3gKfVm9cp01ljAXbgo6S4dlA8TW0WC9LrdJdYwDeUZLnvAeA1omzBFDSTUXAbgjoX+0P4aKTcEamN/5DyR0L/aH8NFJuCNTG/wDIeSIuc1PlWfYtlpQvBR0zjdJ8KKLTYUa+O31MnuVlxa7GQe+gwzcmbpsImTqjtTgZ2qa6gQRMKaFqKEIoQihCKEIoQihCKEIoQihCKEIoQihCKEKly6F3NaGk2KcSKyGJuKSLjtsMo5neqSa22tcoiR43pFEYm1Aww4yx76zWG6paNEYK3zcdqbw0/wBa0qvUBIILUSQXKJoWUl8j6J+ntq9izh+jKqSwt3C3bKKzPmWPqxCuQZMxrB0p3Q3NaHGwr1I/0uLB0VmlOIk7mJ1josPoL9IBv4zoWtqtm4xW0wJzKQCR0hJg54gQBBZR1pmnfBLWhytpX0aJo+ht0km2UxI1TsmelgrK+8zVGS8WkpmiS2kUMoO4mgEixDmtdU4TSjho1Ulfyp6dzq1znRZGcIlvZHTsvbGnMbedFAO9KP4iJCMorasR7rQrA6jWpkEWrsa9rxNpmprEyKEIoQihCKEIoQihCKEIoQihCKELO98kwgk8+AqgYBW5cT9Jc40IImcbgi1YAMnVuZoc+dQsWwtGa00nVuxTJpZK1KpY7/pFFbLqz6dVAWYAkRMdkazJirNgPcKVgxNX78FB0ZrTRtOArUNeunsoF73Oo78qjXwJHjWhsMWme7yfBWOc64c/A8hUaxcYHNeI4fVoFH8WYz58q0PYLG8zPtLskIcbXch5mlY7CDo7ktcIytoWPums1hwHJBE7z1XDPRSgvYB2z2v8S11xDKFy9l9O+v8A+Ev3N/qan/RxZxGFB+1sf8xOVEUyh8lv17/Cn7m/1NXcmwehAuXRyIbbkdZB865RFxaOS+YFtUqRR0V0dm6D99JPgChWPgaKUM2t5HzPuFop3O5jxLsretOo69s6e4c35hT8qzVtPpdzq8hNrCPUOVfgpmFxqXJCtqsZlIIYTqJUwRPhSvhPZaKjy5p2RWvsNeTYtINSVgQktYgymh5cDTh86nLmdoxYaUGo4XFXs350OjcufhSuZKsWKkHSQ40HiTs2J9IupFCEUIRQhFCEUIRQhFCFBNCwkATKylzcMDReJ5+FWkGVm1cDnv0k0W1Mxx3Z8JyqAIAipkk2rpaxrBJokseIx2pFtekcaEAwqkAnrtsvDTU6gxVmQr3mQ77hkbVF8WuTRM5tOTfJUXCuxJuOWHBFGVANN9SWMzqT5CmMRoEmCW01nwM1pKLiZuPAVfObFotoFGVQFA2AEDnsKmSXGZM1tQEgEZqJJKSia2SyaTjATbcDcq2nkaFk1wr0HZZr2HQAljctjLGuhBbTuAYnkASdq7Ip/lcl9O+vRGn6S4giRDJba22J/wBGLLHF4VAOt0tvTT2Dnf4KrnyoikarfJZ9djMd9ILganBkttYPZd0muNfMpomsktmrBqJJg5UvWVeMygxsSNR4HceVa1zm2FaZOtCT0N1CSjZ106j79+V+HOCDPMcHpQ31OEjiPceJcUSe30mew+x61znsT8LjA2hBR4ko2jDaTyYCQMwka1N8ItrtGIz0KsyKDVYcM77Qn3bQbffnypGuLU0WE2KJG3HBUtXiDlfyPA1rmgibVKFHex2rjcDitNTXaihCKEIoQihCKEIoQsjnpDA7I3PPuqwFATNq857jpD6LfQLduzPhXv3ltqWYhVXc93+uFK1jnuk2sldLnNYK6gFlKvcPWlEB0AMM4j29OoNToNdBMbGs2sFVZ7bsc71I0nGuod9+GZ4J6qAAAAANIipkkmZWVASChjWhTJWQ49Nllzt1AWE8iw6oI5Eg/EVbUutdVvq6W9FHWNur3KDfuHs2wPvtH+EGiiwWu5DzJYXOuHNUa3eMTdVRxy2+t4SzMOWuX4UwdDFjSd58Ad0pp3np5PsoayQCWu3CAJPZH+FQdqymLmjr7lYJzrJ6ey4diLQvXx0YVEd2KqWaAClwBQZk5yQDmkS3siqOBDQ417F9LfCfoX0+BF0gl7YdEuaaMq6h/sJEqzMi67d9Bb3RYuyx0W42SNZth1hckRBL5QTtDsOVM+YbMfsp/iXQy7QDGmQGkGU6gDISlfXXsmbQuyertwvXAPBD8yhJ86lTb+kdfK+b1/qPRCLfA7dt+4oyk95IYgc9F17qwmEbiOIPSQ7pwXi+fAjPJM9Ycdq2T9wg/nBrKDTY7nkpqRvCtbxqE5ZhuCsCrGN4DAEjvFYYTgJ3bK+y0RGmr4WlTUirNKLtoOACJ1kbiDzB4Hehri2xPU61Z1vmyPrDNsAfWntf/wBAAO7rDziJNCwRT9nqw8eOSGuLB9xqx8+VvdQwg7H/AFNc4JaVd7GxWUXWJeHuEHK2/A8xTOAP3NUdHiOYdVFtu2haamu1FCEUIRQhFCFnxLkkINzv3CqMEhSK4tJeXOEFlpt2BS7Ki66ARz/lqSTw5mgAvdUqgNhslcFnW0WOZxtqq6dWOJ5t38OHEmhcGii3icfjv0EpEmk7gMPnt3vfuqoJYhRzJgUrWlxkK0r3ACZWU33fsLlHvOCD5JofjFVoNb6jPd5s5TUS8us6+PMlT1FSZctcO3X2/CAF+VbriPTVu829VOgL69/ixaP+1IglVmiSSkomtSzSMZJtuBvlaPgaJLJ5znguI+hrTG7h0CkublsZRvIYFvgAxPIKSdq6ohGq5L6v+IIjT9HeQRWGyrtraauFaf8ARu0xxWFQDrdLb0+4c7/BVc+VZEI1e+SX8QR2O+jOcDU4MltrB7Lts1zr5TNTNYmndnObFYGsTAodQwhgCOREjfvoBIMwnmCK0gYPLPRuy8YPWSdtQdQPulZqmtn6xPoc7wUBsrD4zuImr+uFP1oyj3hqnmd18TA79qXVUvQZ7L/nhWqCJR9VXbPRbAQRzB+dRsV2nBIH1Wo/V8vc7x+z3cPDZ/7S31d/nvvtAdXWLO3x23Wa71vMO/cGpNNEqsaFrWyvFY3ow13MNdxoaHtkakaNG1jZO9QqKdSLpRQhFCFS7cygmtaJmSnFiCGwuKRahFLuQPaYnQADnwECqO+40W8FzQGGG0vfaazO5Z8MGc9I0ZdOjHIR2m/aM+Q8TVHyaKAtv8bh1PBAm40jZd539gpvYo5sqDM3EkHIu2jHnr2d+O1DYdVJxkOvL3SPfcPjOxLtYQBs7Es/M8N9FGy7kc+ZNM6ISKIqGbc7gFGiAZ2nOfcpxakQSsb4+2CRmzEbhAXYeIWSPOqiC+U5S31d1AxGqpvudrZH3iBHwnSmoNFruSQuJuVD0x421/dZ/wCax863+WMTyHlTLnHDr8KhsOd7zg/sqgXylCQPEmmpt/SOJPkdlMzx7IGF5vcJ55o+SwPgKNZgBy81rAvj/Q2D9Heut0T3OkBbowW+rzZWD9C3aYwXkEnTNGgpiyK1oiOH2myoSzhssqXr6R9T0yNojNGe77Gyqvqsmdl3Can0NiMA2NYW0uLcYsEuZ2yu0FnCDN1DAc7CQDzindBishiKQJGyzhVt2cVGNpWlP0dsF7yWNsE7Mz4XSX1xwp4Xbijl1T83Un51LWC9o6+xC84japFq4OzdB++gJ8shT5zWUmG1vI+ZpgSL+Y8SVxcujdUPgSCe+CIHhPxrJQzYTnOCcOdfLqreuR2kuDvClxP7snziKzVTsI5y71dU9OVx5LRYxSP2WVo0OUgwfKpuhub6gQrNeDZWtANTVQVnGFynNb6p4qewfL2fFY75qmspCT+d/wA8eElrRIzb8Z3cU/C4kNIgqw0II+Y94d45cxSPh0a7RnMlZj5785mqBjZbUqLLQBwKOSAByytw2g9x02QiN/zDqPI6jdW4NA3Uex8G7bss0XxlIceDeFTbWKJSRwYTxGbuO5aQaku4EETCmhaihCzXBmcDgup8aqPtbPFcMUa2OG3NrO/Pus+KHSOE9hYZzJ1O6pyPNgeGXcNVGfY2leah7nxtngnf9zqNwrPsPPDFF1y5KqSFGjMPmq9/M8PHYaAwUjbcPc5r3Wye4umBx8ecN9i81uyqqOqNgoBLHnA1LHcnfia2T4ri4155BSJbDEhn3VDcutsAg5t1j8FIHzppMFpnuq7+FMuduzm9LOBQ9uXiDLmdRrMaKNgdABpTCK4emrdmfVTLQba9+ZT4JwAAgAADgNhSWmZSkyVWNapElLN0cx8aaiVMlZv9o2ftbf41/rVdRE/SeRU9Y3FJxXpFQjEZz1SQRbcjYwQQsEd9YYLpXcx5WteJrkvoy8Vaw8nMGQyASevCtEa6qzDT3jXvaewfwchdRlsrA7L0LzxV/QdzLdwzSdLlnUSTqyg7amQSO+TT6e3/AKQgf5e4SuPqngV1z/aFviSo5urIPCWAE91fn9S+6vcQey8+mFZMfaJAFy2SdgGBP51hgxAJlp5Jg9uK0LcHMVMtKoCmKaUp2lVvYdH7SgxtI1Hgd61r3N9JVJB1qj1dl/VvA91pZfLWV5DWN9DW0wfUOVWe+1UE7jnP7K/reX9YuUe8NU8z7I7zA76XV0vQZ7L/AJ4KlOXqznam38MtzKTMqZVhup5g/wAtjxmka9zJyvtGc4KlEPlsszmd6ujZpt3AJI4aBhsSvHlImRI7icIo/eyztvzWqtdP7HfvuVsAxg231ZdJnVkPZY95AMnaQYrIoEw9th6G8eNklWHW0sfX7i4/ONidhDEqeG3hSRK/uCXRCWThOus3LRU12KrtAJ5VoEzJK94Y0uNyyJcCIztPMwJJ5BRxJ2A5mrFpc8NC4tH+2GYjrTX4A9liS24UW8wzmHvProGmQkmdYKjXqhZ5VYlpJfKqxo3Y9zieKUhwbRnXaT47DAcFdbpcRahbcCLgAII/4YnWN8x01GjVhaG1xKzh58W7kpdSqZZj482b0y1YVJPHix3Pif8AQpXPLqkgACQ2PSYXM526ikieILdlT3Ej5inEF1rqt/i3kFExG3V55T3qhuXTsqr94k/Ib+E+dNRhi0k5zcpEndnP7JZssTLXCdwVUBV2jTQsPxbjypqTRY3nX8dFFxM7c9+qp6knEE+LMT8zW6113skkFYYdBsiyP2RNZTcbSeaUq5askkLlnxrfVv8Adb8jQRUsa6sLj3o7/wAj71n/ABJX6L6j/cz/AKe4XqOqJ4p/oIfW4X/8lj5Ok1v1D+6H/T3CV/5txXYA1fnZLyw7Oc8FINYnDkv1W37i+Sx+VNrH4pwpXCINsw7gzAHxAOtBiuv7BMAFK2rg2uT3OoPkMmWPOawuYbW8j5n7KjScc8E0Xrg3tz91vyDRS0WGx3MeJqoccE2zjkYxME7BlKsfAMASO8UjoTgJy5V9ldkQEyVjhoM2yF5iOofEbjxEd81msnU+vvnf0ThtdVWc2dUC6LgyN9Xc1IGhYRoHWD1hqPjB5UUSz7hW3NRzuVAQ77TUeu9UZ26rsQHtGLsTlZG3MTts2sxBHOmAFbW2OsxmMy28lQGUnONYt3HM9nNb75ysreRrnbW0tRHOriti8CtVSXes+NOgHMgVSHbPBcemn7AwfmICx+lrgGQESB145lCAgk6CXZN+RPCrQGkzPDnb0BRGotAEqhXysHOVqThbZZQXIKnrEjQXGPtanRNoHGBOm7xHUXSbbZu2b8VECkJus77d2HWpM9YZtLawODMCB+6N2HwB0g6zS0A31mvAef3SF5PpVfUwe2S5/aOnko0HLbbcmt1pHpqzjapluNau7hdyBp/qKwAlTcZLG3pC37LZvuAuR45QY8asIL7xLfV3XOXg2HlWqnFk9m3cI5wF+TsD8RW6oC1w79phTLs/uqm8/wBmPx//ABRRZj0SEqjNc4BI8T/SmAZtUS5UJun3B39Zvlp8Zpv5e3p8pCSqstzi6fgP99bOHgefwkLlyO+7rfU2DcgXHylR9ZlFu8WMaxAmIk6COtFem+ZgQ9b6L7ZykZe0+i9xsqJpWyE98xnvUtX0QuRi7LMeqWYWmYGVZrbANc6wmZdAD9osgnY0phEAfoBEsZSkJkz3C+ydanpU9W6XH47ndgupZbvvp+Bv768ycPA8x4Xj0lYNd5W/i39KyUPb0TglXV7nFVPgT/MeFKQzEqgKuL7je2T91gT840rKDTY7mP3VQ5SMaB2kuL+4W/wZgPOs1U7CDxl3knDpZ8JtnHW2MB1nkTDDuIOo8N6V0J4rIVGPBqmtRUMNQCD5g1KZaal02itUGFK622K/sklkPkT1ePZI31mt1k/WJ9Dnf0ThsvSc5wQzgwtxSh9lxsDzVvZO2jATMa60AEVsMxePjxZsVAQZB1WHwfPVUxT6jPlzKpziNLlkxnyieHVMakbbNqzB+mwmrY67nwnbdU5d+qU5V7W38qjs4rVhVmyUmckpJkkheySeJK5Z5kmovP8AMpY187eqo9lKAWYe1mb1tsNKg91RcJEhdEB9OG12xKu63FHIE07amFc8X7tJYMASvA9Iv0mIdTORApuQAc6gNktCQZZme6CNNFA4mu+CKEEEWmcthqmdwAHdc8Y0opBsAE6rRXIV3kkrezAwbuhjS0JbKNJlVnOduBA4cSYAGxnOzqbBk4B3G93L9r87S4u7bKF+8ZIkHcAxoY4686STRfPdn2Skk5z3WO7libl8wTGjBFB7ssN5FjVmzsYz3PWrkAudxFpd7fPVKHQgwEM8+icr3Q2WI13mKb+aRMnqO05qJoiwdCr+ssT+quDvJSB3mHrNW0D1Dr4U3OJNmeaobtz7Mfj/AMtbRZj0UySqO1zgE4aEnz4UwDNqkc5zySmN3lb+Lf0pgIe3ooknM1Vxc4Mg/cJ/9wrRQwPP4Ui4LPi0udG/XTst7B5H9uglkrDz+EM9QXK8ENLMb5rMaT7SV7n1D+6Gf+XuF7z/AM3FP9DqTcwwG/SWeE7OhOnhNbp0v4U/6e4SxvS7cV1PJc99PwH++vDmzA8/heCrKLg4ofIjx4nurPsNxTAqwa7/AMP+L+lZKHt6KoOa00PcHsqT3Ej8xSyZirAq63X4pz2aT4CQB86UtZceiqCVPTz2rThd9QrDTuViT5CihL0uE+I7gBO12IVQbBkkFNhJD2t+AJC8thWyi2CvkfKsC2+rmFqsIQRlu5gdQHg6cMpEHzOaYqTiDa2W7x4krsBuM9+fKcbpEB0kEgaDMOG43iSeB2kxU6Itafb4zUrAyMiM981rLiRCB7RzKpBBBByHjqZ6hGhG4ExyqzK3UYlRPX5wxNqDMNDmV+3xjhcregcQud0XRcqMngZGUcsg6NSOHnS6Uw0Q42zIPniZnaq6K8Uy0WSBHjhUNi9TBaAjkSK5YloKfQamuZgSEJ+sbwA86D6AhlekuIuAC+R9F3DcxGJZAQelKyCBBAC9bNIO3VlTGZ4BklfYjtDIMNrj+X5ur313Cy/zoDi+NEc0Srlyqv6VVTNt3uqwAZg2gaD0al3kRo5hi2m+kid64JTkCK5XmQ4WcK+C6iaiQb7pnnbxwxUXUAIPRXLntAyDlJjQdI4K7DSIFa0mUqQF2/kJKTpYE52lBLLIS2kTwaPOMtH2urc48vlISRYFF43PZCbcSd+O3lQ2hfNRdO5KBuazkGhiJOvhxp/sumoEm9KZLvvp+A/30wMPA8/hTdOSWyXffX8B/vpgWYHn8KLlS5Zc69K47gFjyzKTr40wc0flHX2IUXFL9Xb7W58Lf9lNTb+kdfKmo9Wb7W58Lf8AZRTb+kdfKF8bb9FWsNjrSNeaSS1qAvVLBlHSk6aywUBdWjaKq/THOhthEVDfwnmsr2RD0iPob47Gfa2Qcd5FnSeHFO+j3ovDPiHe1duzYY5Acm7B0LA651guBIG/HQ0h0pzmCG4CQst3Y3fvO1JpsPSoMCGYrZCI2YOI9rjyNhr+t9Wb7W58Lf8AZS02/pHXyvJR6u32tz4W/wCyim39I6+UK623EAPPeygn+HKPlSktNo5HzNO0pgS776fgP99LOHgefwrAp1tbk6spGumUj55jSEsuB5/Cu0qQbv8Aw/4qP5e3oqAlPD3AB1VJ49YgfMGpyYTb0V2EhQ8xLWcxOkKVJjnLZdOFAlOQdLfP2mqzqsnngrQqgQLtssMoCgtl13IGZF8T/Wism4yrrqn2PBVFVkx1l3CHzS+VlzAqTlhW/ZVgSQ0id4nhG4wSkJgy22bxeOvGxVBNx8+Ox3Wry/RF/LjihQqSlwDkNUuFdzsxfuhljTU9ekMpaLSBnWPcT5S5GdalAfR0qjK4+x88xKpfTWNHfvg+VeW70hdcCqPEBvkUWO3c8R/Oh3pCIH9tE3j3Xzn0fvwboNqfr7ozKQWg3CZIMaAnhJAgxBBr0tLZ6SHflHb35XTmuPRneoUfzGzfaZ799+C9lcfbZS2bqgxLBlHdEgSDwI0NcZgvBoyr4HsrmI0gmdXEKTfX3l57jjWUHYKZcENQFJ085zuSmpgoOSzTKJS2pgounNLanUHJTUwUHKK1KihC5F9PbrDEY4gkFcuUzqsYe0RHLUk+dJ+R+bgvrv4aY0/h18wK9ZNep+j5j60NTrZcnvOa1v8AE/GndaN3hR/HjWj6fAkLHf8AErpNC+UIoQpBrEwKYppSrNKatIV0MTFrFUJqUhXQxWNwDcgeNZImxWbUresLIGYSdhO/hWUHSJlYqhwmEs41TIVWdgSMsRqJ168aZoGYSJNNqiKyZDOGy5O2ILAJ52915eGs/wDjbbhRBRwIJIRUHWjYEMzjWN003rqe7/pnNneOM/AHWtTY3/qA6Vx4St5k27Kl9Cn60/drzj6Aupn96duRY7dzxH86HekIgf20TePdeLZITtSqu7KT7lwM2VhodGWBqY6oBHWNdzpu9NZAB3iqY4HDbXUFAEMrdYSRuNcjxGOyqsrXetsO0vSD3l0uDSJ0iTBPZg7wNhUWuafSZbDZnfViUPBFtffO6vALPbtW2IyXDIHZfrEnXtdIOk8pGwqhc8D7hxHtL7eijIE1HPGtRewM6lbTN7RKnXlxNa2NKqZAurUnMrnUl3rJJ1QgAEAJeddADEKMonxPnTNcALebR3rKi4bOpSLawT1MQuh6xcPGm4XpGk8uqacmd7Twl1kO4UeBzxSmuf8AFxH/AKP/ANNOG/5W/wC7/wDSi7ec8FS44GhxDg9/Rz/y60An8g6+VF+9Q+JBOl1PMSfzFaIZlW0qZUl2+1t/h/zVkh+k54JUZ2+1t/h/zUSH6Tnghc4/SDbPrSdGVcuE6bKgPGE6pDK+aArTPVUaVCJKcgJC/PfYvoX4Xixf/wCdGbHmNHpCk4EzAPqAlXKychYTbdq/RopzXWdlW4AFXMonoyTqdgpMLIHIaDYNDrtE8Ny5/wAYxdKdD0drv7KRLTe7Aurtoy5m+YH3udvtbf4f81VkP0nPBfhVDXSBJup+H/NWhoP5Tz+EKGvqY+vg8cuWD+IGtoEfk5z9pLVZXESL108Oqqt8ctsxWEXFg4kjuVRqdZaZGa+8gjKUyctmyJB/eG9TcL5NHGfSZ7LoYM58qbdif/Lvjva+Y/huk/Kgvl+Zv+3yAqtFdh5/K0nDFgJt25AAGZi+kcyJnbXWalrA01E8BJXDZhOGD0iVVY2CiQeJBMgeYpNbXOsnfnurtbdnwq/VjSXumIyqSVP3gItL4mNq377amjNhM3cpp/tsrOf9vZauiYg5yETcqvEazmYjbwg9+8ypAH7RM5sC6ACR9xkM2/Cxeima5inuFSqi2yKNNFDgKecsVu6cMoGh0q8cNZo4ZOZnM75V8piu9LAJfGL5VSI4Tq5yNV0uC9pP1p+7XCfQFdn96duQP1h7wKPyIFWlHaF5wtLcbEWHDENDaxGW4sHKe5lbfaR5dNIsDIrbquIx4EKZAeXw3WVHgcOIVcOzWQLbSyqNDqWgQJGhLd43HeINa8CIaYqJ5fHY75qYBhiiaxxnnNklpZUuDUKy+RFTBcw4FYQ1w2JJwwHZZ11BImRA4QwIUfdim1k7QDnZbxmoubtzx9kvLcHtKefVI00218daebDcVF00k3nA1tz3IwPmc2X+dPRabHcx4moEqj4oDdbgMDTIxjzUEHyNaIZNhHMe9ak5LbG2/fFNqn4KLpKpvp7y/GtoOwUCFRejO2QnuimNMWzSq/Qr7o+ApaRxQuQ/T4Rfx8ch/wBPZqZ9D83BfXvwz/28/wD+nuvW+gCg4pZE/UP/AIrNUcZEbvCj+Pf8Pg/+3/ErpHQr7o+AopHFfJ1RblsbFB5imLXm4oVvWkG7L8f6VmrcblrbVYY1OBzHkoZj8ACfOsMJ94lvkFdtec5qTRifdS43DbLG3vlflSavEgde01cbkwO59lQI4tqDGxAEb6aNSyYL+meyqE1bbndwNPZXWeYLT3bg0pcwWDn8eVZoMkwYNT2pY6HrEkSNJA7KnfsgUutcLKt3m3mrhk7c52J73VQCdOQAJJ+6BqfKphrnGrPFXmBaseIstfOQyoEHqnsHcFjsX5DULvqctWY5sL7hX7/GJqJsxWFhifaavb5wtAtwWv0ZBuXiAQAVtAQMsIJ6sftOwnu7qlGmGNB2nnjwAXVBre48OXyVqw3bc94H51F/pCzRq4sQ7Qi/o6HnpQ2tpCI/2x2OxqXnel5tXbN4QFAa3c55WggzyUgnwJPj06PJ8N0O+ojePM+yXSJse1/A7viS24uwHUqZHeCQwPNTwNRhvLTMIiNBEl5l5CjS0ryupsQI/XLEcwDHPVZ16WkObVXsP/E54rlcCHV8/IzwTTfdQCVzj3rZkxzyn+RJPKloNNhlv8+Zb0jiRKqe7OcFK4hG0DCeWx+G9YWOFoUnSNilhQFJwS2pgpOS2FMFFwSHsryHwpw4qLglXMOh3VSO8CnD3CwqRqVPUrf2afhFNrX4lYuSfTxAt7HgAAQNBt/u9qokkteTmoL69+Gf+3n/AP0916v0CtK2KUMAR0L7ifatVQuLSCMPCj+Pf8Pg/wDsP6SujepW/s0/CKbWvxK+Tpgsr7o+ApKRxQE23bA2AFKSSqtmmgUiqAmgUhXQ0JiisKq0KhxaDY5jyXrE/D863VuNtW9VBAU9I5EmLS8yQW+A6o+J38qKLQZD7j089lZhMsM8kvD2S5OTMqmQbrH61ttUkaLq2ugHARrTPcGj7q9lw37ckzTsBJqq238NmQJLZiLq2LRbgoniZPM7k8zudzrUGNdFiAY53brl0TENk8N/7q3oXDtbsoLkZ9WuEQOuxzMTGm5NZpLw+IS2ywbhUFXR2lkMU7ayd9604EdWTxJNTi2yWaCDqy43klTjF6sjca0QzXJbprSYVIWitLxdrpbZAMEjqneG9kxxgxpxpobtW8E5F61w1sOq8Vb7uS870LiZUIwIgdWZMAaMhYkyytI31GU846NJZXSHH2MsCORmFzQXTbRIlh43jqJL0CK5wtcFi9Ty62zk4lfYJ329nWezG5matraXrr78/PBc+rkftqSLx4XbYI94AMvmD1l48CBpryo0Xw3cLD499igcHDOf3S0sKRNu4w7s2YdwIaco7hH5UxeR629JdveakWiUwVIW4OKN5EEnhzjXurJsOIUyCltfuDQ2mP3GUj+IqZ8uWtOGMNjuYPtNSdPBVGJB0hx4o2niYjzmK3VnEcwpkJbYy37w+dMIT8FJwCPWE99fjRQfgUlFcv8App6Oa7i71tWScVl6M5tP1S22zcsuRmMT1Y8KmWkBzSKzZykvpP0H6vo0D6BGY81tmCKpmnUJV5kVv+gNnLiXYlQLSNbaSO2WXT+BvlTSLiJCxT/Gf1TR9K0HR2wjMu++6oSlXXbPsV0A4lPfX4z+VNQdgvnNEqUxSEwGBPnQYbxcnaFb1oeylwnlkI+bQB8azV4kc/EyqgYJiXXO1vKOOdgD4jLmB8yKUtYPzT3DzJVbNMyXD7SjwXX5mlmwXHmqgFVuWLY/WsW7nbQ/uiFPjHCtD3n0CW4e9vVOGtl9yfbuMdLaZR7zCAfBR1u7XL3TUy1o9Znu82cpq7S78ozncnphASGc5yNRPZB5quwPfqdTrGlIYhlJtWcfaxdAZea1sQVEq7AvJuOb15FE5BJ4gZVMMx162ZoVTGwc11gaqESbfc2DgKztkFOZfEAFnjvM1DZMr2cU8Ke/SuJgm5dOlRKEIyvqTbSQAOQpHGZmuiEygwNwViJrE5AIkVmwxiVPA/LhVX/qxXDoxIDoR/KeixY+3laZhbkDNOqXeyjLp7WgOsdVdNTV4Tpt2jq20jhbzwCIokbajVuNg5+wxKMJiySbdwBbqiTHZdffSeHMbg78CSJDAFNlbT02HNakHEmg60ddozMXrSaksKo1MFJyy38KjalddYIJDCeTDUfGqNiObYc7lBzQbUg4VgercaOTQ3zPW+JNU1jTa3lV8KLmHFVLXR7KN4MVPgAQQT4sPLetlDN5HDPYpDNU9ZPtW7i+QafwFvnTasXOB6d5KRGxVOMTiSDyIIPwIrdU7BIQFXprR9pPMx+dbRiC4pJLnf0r+kzWsaXWejwsSisct3NbV3zAGG6rgLI6rLPdXZD0UP0Z8U+ptnCs8+lq64TPSz9fSuQ6ivEVLX9CPTjPiLq3WkXVa6MzGEIKjKsnQQwgD3abS9D1LGFlZIr32zzsSRZFs8DLv1qX3IxFoe0vkZ/KuGg83Fc8szVhjE4EnwBPyArNU5MFPrJ9m1cYc+qvydlPyrNWL3Ac/YFUsuTB0p4IvmWP5CPnS/yxienlUAKsMIxPWuORyXqD4r1vnWGIB6Wjv3q6KjWV2rRh8MidlQOZ4k8ydye81N8RzrSrsYAtQFSVwFcViqAvOu4sPmIMWEnpH1OcjdEjcTMnidBOsdDYdCU/WbBhtPtzNyWmHf8AqLTjsHvyF69DAWiAWcAM2pAMhRsqyN4HzmueK4Eyaahma7ITaputKa/WcDgup8eFKKmzxU3/AMyOGXNrO+5aaku5FCFmxHVYPw2PhzqrKwWrh0icOI2KLLD5TLigiDBB0IOxFKCQal0OEwvLKKClq4ZYSbVw9owNdY0cDf3hz6wHVMmb2WXi79ux4T4jISY+245v7jjKwvshy3fK4BCHkGk9VvkefAZQDhNnK/5HXulJIMnc7lpIqSwhLIplEhLIplIhUYVoU3BVNMplVIoSkKjWxxFMHFJRXHv0j4Apir4YhRicptmGI/V27TSFBY5SpY5QeqQddq9bRo7f4OJCtcagMaQl0tOxdcJpL2OAqbbwJPWchtXp/ovwxuYhrqwUt2mtk6znZrcCCNCAjSDB1HfG/UtJY+HDa2207LpHbNSdDLA4OxEs8V05bYGwivIJKiGq4FKnAVhQmAVlFYqNamAUqqBJXApVUBWdwoliAOZNYASZBVqFZSEzXNTKW9ZVhDNB3OvVUgHTcg6xtVDRZUKz0Hk9N61oLt2emalbCItzIyaWlHUUCFaNA0RsPZA01nlWRC5k2u9RtxGzeb+WKtDa14Dm2CzDfwuXoM0Ak8K5gJmS6HPDGFxuVcIhgk7trTRCJyFyTRGODS91rq0+prqRQhQ6yINaDIzSvaHtLTes2GMdQ7jbvFUeJ/cFx6M4sOpfaLNoVcZhVuLlbbcQYKkbMp4EHWa2HEdDdSbnYdieJDD2ydncsuGdx9XegnUK/C4I4j2W5jbiO6rw0/fD4jD4w67edtIfa/gcfnHpsocK1sfUxA2RicsTqFIBK8Y3G2gFNrGvP8zmLflTLCwfZyUWccCcrK1t9Oq/MkgZWEq23Az4UOhECbTMbPFqQOBMiJHbmS0EVNKWqhFMpkKjLWgqbmqpWtSFqiKFklx79JOPzYy6WEjCZQgBgmbaXX1iRmzZDvoor19FgN/hHxhU5syDhIT62HYrQ3Fr2MFjreJI6Whej+ivEFMQ9lR1bttrrTqc6sgknckh/wCEUfUtGZCYxwtNpxvmdubgkMQxJk3GrPBdQivISSUxQtkrBayacNVwKxVDVYsACSQAN5MRWSJqCoFlOMZjFlM3N2lbY8OLnbQCO8VTVNbXEMtgrPgceSA42NHjOZrRbwozB3OZhME6BQd4Gw23376QxDKi2od1drK5lKuWWvmGEWBEidbp5Hkg5bt4dpg4QhMer+n57b7NoGIZH09/jZfut9VRXIV2AJLjO0eyu/eeVOPtbO8rmeNfFoflbbtOC11JegihCKEIoQkYm1Oo7Q27+6nY6VRsXLpMEuAez1CzwptXMwnjxHI0ObRMlsKKIrKQtvGCXicOrqVYAgiCP9bUzHlhDm2rHsDgQVjuu9qS0vb1MgEugA4jU3OOo120O4s0NiWVO6Hx23LnfNtZrHUee921N6rr7LKZHMHgQfyil+5hwKQgEYhI9Sy/q2KD3d1HgD2fAQO6n1s/UJ9871PVysqzmxUL3V3QOOaNDH914AH7x/o0oZsMt/keEknC0T3fPlQcWvtZl+8p/pHnRqnXV8UhlerW8QjGFdWO8Agnx0rCxzayCFlRsKZlpZrKC4b+kj/evSP7v/S2K9/Q/wDDov8Aq7LCJR4XD+or2P0Yj/xy/wD69z/FYpvrP9jDzcpwROlvHuutBa/PTVQ1IONt++s8gQT8BrVNU/ArKTcc5zJT61PZR38BAjuLkD51mr/UQM7JpxiBPO1WRbp3yIO6XPzCgeEHxrCYYxPTz7KjQ7crpgVkM0uw2L6x90bL4gTWGK6UhUNnunEMTma96ZfxKpAOpMQoEseG3ATxOg50jWF1lmc4pyQFS3hWuQbwEdVhbGoUj3z7ZB8h3wDTGIGVQ908d2Hc7LE7YZdW/YZYHbiRyHVeiq1zzXU1qpiLhGg7R+Q51rGzrNinpEUtkxnqPQYplm0FEf6NK51IzVoEEQmUQmUqsihCKEIoQihCzX7ZBzr5jmKo1wIolcUeE5j9dD4jFXtuGEisIIMiqw3tiNpNKCKFhCyXcGMxdSUYwCRsQJjMDoeOu9WbFMqLqxmxQdDrmKjm1J6d1JFxNB7aGR3yvaX5jXenoMIm08D5sPTcpEuBk4cfi3vvTbN5X7JBjeDqPEcPOkc1zbQsEjWFcisWEJN7DI4hlVhvBAInhuKZsRzTNpISOYDUQkf7MtDsoE+5KE+OSJ86pr4l5nvr7pNS24S3VdlxL9I1sLivSIEwMu5JP+62OJ1Ne5ojp/TopP8Am7JHCWkQgNn9RXr/AKNLIbGqDP8Au9w6My+3Y4qQaf6w4thQyOwN21T0doNPePddW/2VZ42rZ72UEnxJEk95rwP4iLc481bUMwC1rbHACpElWDVaKVNJKuYpFOWZb3Rq2uokDbzpxDcRO5EwDJVTpXnQW15khnI8B1V+LeVadW3aenk9OK1oc7Z38DrwWjDYVUmBqTLMTLMYiSflGw4VN8Qvt4K7IYZZxzmS0gVNWa1VvXQveTsKGtmljRhDEhWTYEYazGp1Y7/0oe6dQsRo0AsBc+txt8J9IupFCEUIRQhFCEUIRQhZrlgg5k34jgaoHzEnLiiaOWO1sK28Yq9q6G5g8uNY5panhRmxRVUcL1JFCYhUitSSWXEYC25DMozDZhIcDXQMII3Ok8TVWRntEgasLuVig+C1xmRX152qhwzjs3D4OMw/kfnTaxptbyqSmGRYearmvDdbbAcQxUnwUqRPDVvhw2UI3kcJ9fjmk+8Yc/b55I9aPG1cA59U/JWJo1YucOvuEUjeD09l8x6Z+i9nEYy3iGVssDprRski9lHUzGYEdUGQcyqF2FXZFitgughwk7bm29H20g4gzFme2Cv9GPo9bwd29cAdy5It/VEG3bmckyc3DUROUaaVseNFjNa17h9olb1O1Y0NaTRBrtX0frD8LLd2ZkA84YkDyPhXPQbe4cj4l1RM3DqFIF4/ZJ4Znnz6kfA0fyhieQ8rZPOA5nwpOBzaO7twgHKP4YPzrNdL0gDr3T6qdp9uy0YfCpbEIqqOSgAfKpviOeZuM96o2EGiQEk8CpqwCtlrJp6KpdvxourfIeNM1k6zYpRdIomgyt3bepsWI1OrHj/Ssc+dQsTQNGDDTcZuN/hPpF1IoQihCKEIoQihCKEIoQihCTew4bXY8xTteRUuaNozYn3Cp2ISxeK6OP3ht501EGtqiI74RoxhxFicNRpSWLpEnCYVSK1IQoIoWEKCK1KQoihZRUZa2aWgUZaJooFWisTSQBRNaApisTUVaKxNRqUuwGp086ACbFr3tYJuMkgMz7Sq8+J8KeTW21lcwfFj+j7W43ncn2bIUaf96Rzi61dUGAyEJNTKVWRQhFCEUIRQhFCEUIRQhFCEUIRQhQRQsIBEikHDRqhI7uFU1k6nLkOiUDShGXZVN5l7S+YraLT6Sk18WH/at4hXW8rcaUtcLlRseFEscmZayatRUFaJpS1RFCKKIrZrKKnLWTTUUEULSAK0t8So4z4UwY4qD9KhMMpz3KM7tsMo5nf4VsmttrS6yPF9Aojb4VkwwmSSx76wxDKQqVGaI0OpPNI7U+prqRQhFCEUIRQhFCEUIRQhFCEUIRQhFCEUIRQhFCEUIS3sqdwKYOIsKi+BDf6mhK9UA2LDwNNrDeFD+BaPQ4jcUdC49ufEaUUm4I1EcViJPeEZLnNaJswRQ0r9QRkuc1omzBFDSv1BHQNxc/Cim3BH8PGNsQ8lIwa8ZPiaNablo0GHObiTvKalsDYAUhcTauhkJjPSJK9YqIoQihCKEIoQihCKEIoQihC//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CEAAkGBxMSEhQUExQUFhUXGRgXGBgYGBscFxgXGhoWHBkaFx8cHSghGCAlHR0VITIhJSkrLi4uFx8zODMsNygtLisBCgoKDg0OGxAQGy0lICQsLCwsNC0sLDI0LCwsNCwsLCwsLCw0NCw0LCwsLCwsLCwsLCwsLC8sLCwsLCwsLCwsLP/AABEIANAA0AMBEQACEQEDEQH/xAAbAAACAwEBAQAAAAAAAAAAAAAAAwECBAcFBv/EAEoQAAIBAgQCBgYGCAMGBgMAAAECEQADBBIhMUFREyIyYXGBBRRCUpGhBiNTcpKxBzNigqLB0dKy4vAVNGOztPEkQ5PC4eNzdIP/xAAbAQADAQEBAQEAAAAAAAAAAAAAAgMBBAUHBv/EAEERAAECAgYJAwIEAwcFAQEAAAEAAgMREiExQVHwBBNhcYGRobHRMsHhBSIGQlLxFCOyMzQ1YoKSwiQ2U3KD4hX/2gAMAwEAAhEDEQA/AO40IRQhFCEUIRQhFCEUIRQhVdwNzFaATYle9rBNxkknFjgC3gKfVm9cp01ljAXbgo6S4dlA8TW0WC9LrdJdYwDeUZLnvAeA1omzBFDSTUXAbgjoX+0P4aKTcEamN/5DyR0L/aH8NFJuCNTG/wDIeSIuc1PlWfYtlpQvBR0zjdJ8KKLTYUa+O31MnuVlxa7GQe+gwzcmbpsImTqjtTgZ2qa6gQRMKaFqKEIoQihCKEIoQihCKEIoQihCKEIoQihCKEKly6F3NaGk2KcSKyGJuKSLjtsMo5neqSa22tcoiR43pFEYm1Aww4yx76zWG6paNEYK3zcdqbw0/wBa0qvUBIILUSQXKJoWUl8j6J+ntq9izh+jKqSwt3C3bKKzPmWPqxCuQZMxrB0p3Q3NaHGwr1I/0uLB0VmlOIk7mJ1josPoL9IBv4zoWtqtm4xW0wJzKQCR0hJg54gQBBZR1pmnfBLWhytpX0aJo+ht0km2UxI1TsmelgrK+8zVGS8WkpmiS2kUMoO4mgEixDmtdU4TSjho1Ulfyp6dzq1znRZGcIlvZHTsvbGnMbedFAO9KP4iJCMorasR7rQrA6jWpkEWrsa9rxNpmprEyKEIoQihCKEIoQihCKEIoQihCKELO98kwgk8+AqgYBW5cT9Jc40IImcbgi1YAMnVuZoc+dQsWwtGa00nVuxTJpZK1KpY7/pFFbLqz6dVAWYAkRMdkazJirNgPcKVgxNX78FB0ZrTRtOArUNeunsoF73Oo78qjXwJHjWhsMWme7yfBWOc64c/A8hUaxcYHNeI4fVoFH8WYz58q0PYLG8zPtLskIcbXch5mlY7CDo7ktcIytoWPums1hwHJBE7z1XDPRSgvYB2z2v8S11xDKFy9l9O+v8A+Ev3N/qan/RxZxGFB+1sf8xOVEUyh8lv17/Cn7m/1NXcmwehAuXRyIbbkdZB865RFxaOS+YFtUqRR0V0dm6D99JPgChWPgaKUM2t5HzPuFop3O5jxLsretOo69s6e4c35hT8qzVtPpdzq8hNrCPUOVfgpmFxqXJCtqsZlIIYTqJUwRPhSvhPZaKjy5p2RWvsNeTYtINSVgQktYgymh5cDTh86nLmdoxYaUGo4XFXs350OjcufhSuZKsWKkHSQ40HiTs2J9IupFCEUIRQhFCEUIRQhFCFBNCwkATKylzcMDReJ5+FWkGVm1cDnv0k0W1Mxx3Z8JyqAIAipkk2rpaxrBJokseIx2pFtekcaEAwqkAnrtsvDTU6gxVmQr3mQ77hkbVF8WuTRM5tOTfJUXCuxJuOWHBFGVANN9SWMzqT5CmMRoEmCW01nwM1pKLiZuPAVfObFotoFGVQFA2AEDnsKmSXGZM1tQEgEZqJJKSia2SyaTjATbcDcq2nkaFk1wr0HZZr2HQAljctjLGuhBbTuAYnkASdq7Ip/lcl9O+vRGn6S4giRDJba22J/wBGLLHF4VAOt0tvTT2Dnf4KrnyoikarfJZ9djMd9ILganBkttYPZd0muNfMpomsktmrBqJJg5UvWVeMygxsSNR4HceVa1zm2FaZOtCT0N1CSjZ106j79+V+HOCDPMcHpQ31OEjiPceJcUSe30mew+x61znsT8LjA2hBR4ko2jDaTyYCQMwka1N8ItrtGIz0KsyKDVYcM77Qn3bQbffnypGuLU0WE2KJG3HBUtXiDlfyPA1rmgibVKFHex2rjcDitNTXaihCKEIoQihCKEIoQsjnpDA7I3PPuqwFATNq857jpD6LfQLduzPhXv3ltqWYhVXc93+uFK1jnuk2sldLnNYK6gFlKvcPWlEB0AMM4j29OoNToNdBMbGs2sFVZ7bsc71I0nGuod9+GZ4J6qAAAAANIipkkmZWVASChjWhTJWQ49Nllzt1AWE8iw6oI5Eg/EVbUutdVvq6W9FHWNur3KDfuHs2wPvtH+EGiiwWu5DzJYXOuHNUa3eMTdVRxy2+t4SzMOWuX4UwdDFjSd58Ad0pp3np5PsoayQCWu3CAJPZH+FQdqymLmjr7lYJzrJ6ey4diLQvXx0YVEd2KqWaAClwBQZk5yQDmkS3siqOBDQ417F9LfCfoX0+BF0gl7YdEuaaMq6h/sJEqzMi67d9Bb3RYuyx0W42SNZth1hckRBL5QTtDsOVM+YbMfsp/iXQy7QDGmQGkGU6gDISlfXXsmbQuyertwvXAPBD8yhJ86lTb+kdfK+b1/qPRCLfA7dt+4oyk95IYgc9F17qwmEbiOIPSQ7pwXi+fAjPJM9Ycdq2T9wg/nBrKDTY7nkpqRvCtbxqE5ZhuCsCrGN4DAEjvFYYTgJ3bK+y0RGmr4WlTUirNKLtoOACJ1kbiDzB4Hehri2xPU61Z1vmyPrDNsAfWntf/wBAAO7rDziJNCwRT9nqw8eOSGuLB9xqx8+VvdQwg7H/AFNc4JaVd7GxWUXWJeHuEHK2/A8xTOAP3NUdHiOYdVFtu2haamu1FCEUIRQhFCFnxLkkINzv3CqMEhSK4tJeXOEFlpt2BS7Ki66ARz/lqSTw5mgAvdUqgNhslcFnW0WOZxtqq6dWOJ5t38OHEmhcGii3icfjv0EpEmk7gMPnt3vfuqoJYhRzJgUrWlxkK0r3ACZWU33fsLlHvOCD5JofjFVoNb6jPd5s5TUS8us6+PMlT1FSZctcO3X2/CAF+VbriPTVu829VOgL69/ixaP+1IglVmiSSkomtSzSMZJtuBvlaPgaJLJ5znguI+hrTG7h0CkublsZRvIYFvgAxPIKSdq6ohGq5L6v+IIjT9HeQRWGyrtraauFaf8ARu0xxWFQDrdLb0+4c7/BVc+VZEI1e+SX8QR2O+jOcDU4MltrB7Lts1zr5TNTNYmndnObFYGsTAodQwhgCOREjfvoBIMwnmCK0gYPLPRuy8YPWSdtQdQPulZqmtn6xPoc7wUBsrD4zuImr+uFP1oyj3hqnmd18TA79qXVUvQZ7L/nhWqCJR9VXbPRbAQRzB+dRsV2nBIH1Wo/V8vc7x+z3cPDZ/7S31d/nvvtAdXWLO3x23Wa71vMO/cGpNNEqsaFrWyvFY3ow13MNdxoaHtkakaNG1jZO9QqKdSLpRQhFCFS7cygmtaJmSnFiCGwuKRahFLuQPaYnQADnwECqO+40W8FzQGGG0vfaazO5Z8MGc9I0ZdOjHIR2m/aM+Q8TVHyaKAtv8bh1PBAm40jZd539gpvYo5sqDM3EkHIu2jHnr2d+O1DYdVJxkOvL3SPfcPjOxLtYQBs7Es/M8N9FGy7kc+ZNM6ISKIqGbc7gFGiAZ2nOfcpxakQSsb4+2CRmzEbhAXYeIWSPOqiC+U5S31d1AxGqpvudrZH3iBHwnSmoNFruSQuJuVD0x421/dZ/wCax863+WMTyHlTLnHDr8KhsOd7zg/sqgXylCQPEmmpt/SOJPkdlMzx7IGF5vcJ55o+SwPgKNZgBy81rAvj/Q2D9Heut0T3OkBbowW+rzZWD9C3aYwXkEnTNGgpiyK1oiOH2myoSzhssqXr6R9T0yNojNGe77Gyqvqsmdl3Can0NiMA2NYW0uLcYsEuZ2yu0FnCDN1DAc7CQDzindBishiKQJGyzhVt2cVGNpWlP0dsF7yWNsE7Mz4XSX1xwp4Xbijl1T83Un51LWC9o6+xC84japFq4OzdB++gJ8shT5zWUmG1vI+ZpgSL+Y8SVxcujdUPgSCe+CIHhPxrJQzYTnOCcOdfLqreuR2kuDvClxP7snziKzVTsI5y71dU9OVx5LRYxSP2WVo0OUgwfKpuhub6gQrNeDZWtANTVQVnGFynNb6p4qewfL2fFY75qmspCT+d/wA8eElrRIzb8Z3cU/C4kNIgqw0II+Y94d45cxSPh0a7RnMlZj5785mqBjZbUqLLQBwKOSAByytw2g9x02QiN/zDqPI6jdW4NA3Uex8G7bss0XxlIceDeFTbWKJSRwYTxGbuO5aQaku4EETCmhaihCzXBmcDgup8aqPtbPFcMUa2OG3NrO/Pus+KHSOE9hYZzJ1O6pyPNgeGXcNVGfY2leah7nxtngnf9zqNwrPsPPDFF1y5KqSFGjMPmq9/M8PHYaAwUjbcPc5r3Wye4umBx8ecN9i81uyqqOqNgoBLHnA1LHcnfia2T4ri4155BSJbDEhn3VDcutsAg5t1j8FIHzppMFpnuq7+FMuduzm9LOBQ9uXiDLmdRrMaKNgdABpTCK4emrdmfVTLQba9+ZT4JwAAgAADgNhSWmZSkyVWNapElLN0cx8aaiVMlZv9o2ftbf41/rVdRE/SeRU9Y3FJxXpFQjEZz1SQRbcjYwQQsEd9YYLpXcx5WteJrkvoy8Vaw8nMGQyASevCtEa6qzDT3jXvaewfwchdRlsrA7L0LzxV/QdzLdwzSdLlnUSTqyg7amQSO+TT6e3/AKQgf5e4SuPqngV1z/aFviSo5urIPCWAE91fn9S+6vcQey8+mFZMfaJAFy2SdgGBP51hgxAJlp5Jg9uK0LcHMVMtKoCmKaUp2lVvYdH7SgxtI1Hgd61r3N9JVJB1qj1dl/VvA91pZfLWV5DWN9DW0wfUOVWe+1UE7jnP7K/reX9YuUe8NU8z7I7zA76XV0vQZ7L/AJ4KlOXqznam38MtzKTMqZVhup5g/wAtjxmka9zJyvtGc4KlEPlsszmd6ujZpt3AJI4aBhsSvHlImRI7icIo/eyztvzWqtdP7HfvuVsAxg231ZdJnVkPZY95AMnaQYrIoEw9th6G8eNklWHW0sfX7i4/ONidhDEqeG3hSRK/uCXRCWThOus3LRU12KrtAJ5VoEzJK94Y0uNyyJcCIztPMwJJ5BRxJ2A5mrFpc8NC4tH+2GYjrTX4A9liS24UW8wzmHvProGmQkmdYKjXqhZ5VYlpJfKqxo3Y9zieKUhwbRnXaT47DAcFdbpcRahbcCLgAII/4YnWN8x01GjVhaG1xKzh58W7kpdSqZZj482b0y1YVJPHix3Pif8AQpXPLqkgACQ2PSYXM526ikieILdlT3Ej5inEF1rqt/i3kFExG3V55T3qhuXTsqr94k/Ib+E+dNRhi0k5zcpEndnP7JZssTLXCdwVUBV2jTQsPxbjypqTRY3nX8dFFxM7c9+qp6knEE+LMT8zW6113skkFYYdBsiyP2RNZTcbSeaUq5askkLlnxrfVv8Adb8jQRUsa6sLj3o7/wAj71n/ABJX6L6j/cz/AKe4XqOqJ4p/oIfW4X/8lj5Ok1v1D+6H/T3CV/5txXYA1fnZLyw7Oc8FINYnDkv1W37i+Sx+VNrH4pwpXCINsw7gzAHxAOtBiuv7BMAFK2rg2uT3OoPkMmWPOawuYbW8j5n7KjScc8E0Xrg3tz91vyDRS0WGx3MeJqoccE2zjkYxME7BlKsfAMASO8UjoTgJy5V9ldkQEyVjhoM2yF5iOofEbjxEd81msnU+vvnf0ThtdVWc2dUC6LgyN9Xc1IGhYRoHWD1hqPjB5UUSz7hW3NRzuVAQ77TUeu9UZ26rsQHtGLsTlZG3MTts2sxBHOmAFbW2OsxmMy28lQGUnONYt3HM9nNb75ysreRrnbW0tRHOriti8CtVSXes+NOgHMgVSHbPBcemn7AwfmICx+lrgGQESB145lCAgk6CXZN+RPCrQGkzPDnb0BRGotAEqhXysHOVqThbZZQXIKnrEjQXGPtanRNoHGBOm7xHUXSbbZu2b8VECkJus77d2HWpM9YZtLawODMCB+6N2HwB0g6zS0A31mvAef3SF5PpVfUwe2S5/aOnko0HLbbcmt1pHpqzjapluNau7hdyBp/qKwAlTcZLG3pC37LZvuAuR45QY8asIL7xLfV3XOXg2HlWqnFk9m3cI5wF+TsD8RW6oC1w79phTLs/uqm8/wBmPx//ABRRZj0SEqjNc4BI8T/SmAZtUS5UJun3B39Zvlp8Zpv5e3p8pCSqstzi6fgP99bOHgefwkLlyO+7rfU2DcgXHylR9ZlFu8WMaxAmIk6COtFem+ZgQ9b6L7ZykZe0+i9xsqJpWyE98xnvUtX0QuRi7LMeqWYWmYGVZrbANc6wmZdAD9osgnY0phEAfoBEsZSkJkz3C+ydanpU9W6XH47ndgupZbvvp+Bv768ycPA8x4Xj0lYNd5W/i39KyUPb0TglXV7nFVPgT/MeFKQzEqgKuL7je2T91gT840rKDTY7mP3VQ5SMaB2kuL+4W/wZgPOs1U7CDxl3knDpZ8JtnHW2MB1nkTDDuIOo8N6V0J4rIVGPBqmtRUMNQCD5g1KZaal02itUGFK622K/sklkPkT1ePZI31mt1k/WJ9Dnf0ThsvSc5wQzgwtxSh9lxsDzVvZO2jATMa60AEVsMxePjxZsVAQZB1WHwfPVUxT6jPlzKpziNLlkxnyieHVMakbbNqzB+mwmrY67nwnbdU5d+qU5V7W38qjs4rVhVmyUmckpJkkheySeJK5Z5kmovP8AMpY187eqo9lKAWYe1mb1tsNKg91RcJEhdEB9OG12xKu63FHIE07amFc8X7tJYMASvA9Iv0mIdTORApuQAc6gNktCQZZme6CNNFA4mu+CKEEEWmcthqmdwAHdc8Y0opBsAE6rRXIV3kkrezAwbuhjS0JbKNJlVnOduBA4cSYAGxnOzqbBk4B3G93L9r87S4u7bKF+8ZIkHcAxoY4686STRfPdn2Skk5z3WO7libl8wTGjBFB7ssN5FjVmzsYz3PWrkAudxFpd7fPVKHQgwEM8+icr3Q2WI13mKb+aRMnqO05qJoiwdCr+ssT+quDvJSB3mHrNW0D1Dr4U3OJNmeaobtz7Mfj/AMtbRZj0UySqO1zgE4aEnz4UwDNqkc5zySmN3lb+Lf0pgIe3ooknM1Vxc4Mg/cJ/9wrRQwPP4Ui4LPi0udG/XTst7B5H9uglkrDz+EM9QXK8ENLMb5rMaT7SV7n1D+6Gf+XuF7z/AM3FP9DqTcwwG/SWeE7OhOnhNbp0v4U/6e4SxvS7cV1PJc99PwH++vDmzA8/heCrKLg4ofIjx4nurPsNxTAqwa7/AMP+L+lZKHt6KoOa00PcHsqT3Ej8xSyZirAq63X4pz2aT4CQB86UtZceiqCVPTz2rThd9QrDTuViT5CihL0uE+I7gBO12IVQbBkkFNhJD2t+AJC8thWyi2CvkfKsC2+rmFqsIQRlu5gdQHg6cMpEHzOaYqTiDa2W7x4krsBuM9+fKcbpEB0kEgaDMOG43iSeB2kxU6Itafb4zUrAyMiM981rLiRCB7RzKpBBBByHjqZ6hGhG4ExyqzK3UYlRPX5wxNqDMNDmV+3xjhcregcQud0XRcqMngZGUcsg6NSOHnS6Uw0Q42zIPniZnaq6K8Uy0WSBHjhUNi9TBaAjkSK5YloKfQamuZgSEJ+sbwA86D6AhlekuIuAC+R9F3DcxGJZAQelKyCBBAC9bNIO3VlTGZ4BklfYjtDIMNrj+X5ur313Cy/zoDi+NEc0Srlyqv6VVTNt3uqwAZg2gaD0al3kRo5hi2m+kid64JTkCK5XmQ4WcK+C6iaiQb7pnnbxwxUXUAIPRXLntAyDlJjQdI4K7DSIFa0mUqQF2/kJKTpYE52lBLLIS2kTwaPOMtH2urc48vlISRYFF43PZCbcSd+O3lQ2hfNRdO5KBuazkGhiJOvhxp/sumoEm9KZLvvp+A/30wMPA8/hTdOSWyXffX8B/vpgWYHn8KLlS5Zc69K47gFjyzKTr40wc0flHX2IUXFL9Xb7W58Lf9lNTb+kdfKmo9Wb7W58Lf8AZRTb+kdfKF8bb9FWsNjrSNeaSS1qAvVLBlHSk6aywUBdWjaKq/THOhthEVDfwnmsr2RD0iPob47Gfa2Qcd5FnSeHFO+j3ovDPiHe1duzYY5Acm7B0LA651guBIG/HQ0h0pzmCG4CQst3Y3fvO1JpsPSoMCGYrZCI2YOI9rjyNhr+t9Wb7W58Lf8AZS02/pHXyvJR6u32tz4W/wCyim39I6+UK623EAPPeygn+HKPlSktNo5HzNO0pgS776fgP99LOHgefwrAp1tbk6spGumUj55jSEsuB5/Cu0qQbv8Aw/4qP5e3oqAlPD3AB1VJ49YgfMGpyYTb0V2EhQ8xLWcxOkKVJjnLZdOFAlOQdLfP2mqzqsnngrQqgQLtssMoCgtl13IGZF8T/Wism4yrrqn2PBVFVkx1l3CHzS+VlzAqTlhW/ZVgSQ0id4nhG4wSkJgy22bxeOvGxVBNx8+Ox3Wry/RF/LjihQqSlwDkNUuFdzsxfuhljTU9ekMpaLSBnWPcT5S5GdalAfR0qjK4+x88xKpfTWNHfvg+VeW70hdcCqPEBvkUWO3c8R/Oh3pCIH9tE3j3Xzn0fvwboNqfr7ozKQWg3CZIMaAnhJAgxBBr0tLZ6SHflHb35XTmuPRneoUfzGzfaZ799+C9lcfbZS2bqgxLBlHdEgSDwI0NcZgvBoyr4HsrmI0gmdXEKTfX3l57jjWUHYKZcENQFJ085zuSmpgoOSzTKJS2pgounNLanUHJTUwUHKK1KihC5F9PbrDEY4gkFcuUzqsYe0RHLUk+dJ+R+bgvrv4aY0/h18wK9ZNep+j5j60NTrZcnvOa1v8AE/GndaN3hR/HjWj6fAkLHf8AErpNC+UIoQpBrEwKYppSrNKatIV0MTFrFUJqUhXQxWNwDcgeNZImxWbUresLIGYSdhO/hWUHSJlYqhwmEs41TIVWdgSMsRqJ168aZoGYSJNNqiKyZDOGy5O2ILAJ52915eGs/wDjbbhRBRwIJIRUHWjYEMzjWN003rqe7/pnNneOM/AHWtTY3/qA6Vx4St5k27Kl9Cn60/drzj6Aupn96duRY7dzxH86HekIgf20TePdeLZITtSqu7KT7lwM2VhodGWBqY6oBHWNdzpu9NZAB3iqY4HDbXUFAEMrdYSRuNcjxGOyqsrXetsO0vSD3l0uDSJ0iTBPZg7wNhUWuafSZbDZnfViUPBFtffO6vALPbtW2IyXDIHZfrEnXtdIOk8pGwqhc8D7hxHtL7eijIE1HPGtRewM6lbTN7RKnXlxNa2NKqZAurUnMrnUl3rJJ1QgAEAJeddADEKMonxPnTNcALebR3rKi4bOpSLawT1MQuh6xcPGm4XpGk8uqacmd7Twl1kO4UeBzxSmuf8AFxH/AKP/ANNOG/5W/wC7/wDSi7ec8FS44GhxDg9/Rz/y60An8g6+VF+9Q+JBOl1PMSfzFaIZlW0qZUl2+1t/h/zVkh+k54JUZ2+1t/h/zUSH6Tnghc4/SDbPrSdGVcuE6bKgPGE6pDK+aArTPVUaVCJKcgJC/PfYvoX4Xixf/wCdGbHmNHpCk4EzAPqAlXKychYTbdq/RopzXWdlW4AFXMonoyTqdgpMLIHIaDYNDrtE8Ny5/wAYxdKdD0drv7KRLTe7Aurtoy5m+YH3udvtbf4f81VkP0nPBfhVDXSBJup+H/NWhoP5Tz+EKGvqY+vg8cuWD+IGtoEfk5z9pLVZXESL108Oqqt8ctsxWEXFg4kjuVRqdZaZGa+8gjKUyctmyJB/eG9TcL5NHGfSZ7LoYM58qbdif/Lvjva+Y/huk/Kgvl+Zv+3yAqtFdh5/K0nDFgJt25AAGZi+kcyJnbXWalrA01E8BJXDZhOGD0iVVY2CiQeJBMgeYpNbXOsnfnurtbdnwq/VjSXumIyqSVP3gItL4mNq377amjNhM3cpp/tsrOf9vZauiYg5yETcqvEazmYjbwg9+8ypAH7RM5sC6ACR9xkM2/Cxeima5inuFSqi2yKNNFDgKecsVu6cMoGh0q8cNZo4ZOZnM75V8piu9LAJfGL5VSI4Tq5yNV0uC9pP1p+7XCfQFdn96duQP1h7wKPyIFWlHaF5wtLcbEWHDENDaxGW4sHKe5lbfaR5dNIsDIrbquIx4EKZAeXw3WVHgcOIVcOzWQLbSyqNDqWgQJGhLd43HeINa8CIaYqJ5fHY75qYBhiiaxxnnNklpZUuDUKy+RFTBcw4FYQ1w2JJwwHZZ11BImRA4QwIUfdim1k7QDnZbxmoubtzx9kvLcHtKefVI00218daebDcVF00k3nA1tz3IwPmc2X+dPRabHcx4moEqj4oDdbgMDTIxjzUEHyNaIZNhHMe9ak5LbG2/fFNqn4KLpKpvp7y/GtoOwUCFRejO2QnuimNMWzSq/Qr7o+ApaRxQuQ/T4Rfx8ch/wBPZqZ9D83BfXvwz/28/wD+nuvW+gCg4pZE/UP/AIrNUcZEbvCj+Pf8Pg/+3/ErpHQr7o+AopHFfJ1RblsbFB5imLXm4oVvWkG7L8f6VmrcblrbVYY1OBzHkoZj8ACfOsMJ94lvkFdtec5qTRifdS43DbLG3vlflSavEgde01cbkwO59lQI4tqDGxAEb6aNSyYL+meyqE1bbndwNPZXWeYLT3bg0pcwWDn8eVZoMkwYNT2pY6HrEkSNJA7KnfsgUutcLKt3m3mrhk7c52J73VQCdOQAJJ+6BqfKphrnGrPFXmBaseIstfOQyoEHqnsHcFjsX5DULvqctWY5sL7hX7/GJqJsxWFhifaavb5wtAtwWv0ZBuXiAQAVtAQMsIJ6sftOwnu7qlGmGNB2nnjwAXVBre48OXyVqw3bc94H51F/pCzRq4sQ7Qi/o6HnpQ2tpCI/2x2OxqXnel5tXbN4QFAa3c55WggzyUgnwJPj06PJ8N0O+ojePM+yXSJse1/A7viS24uwHUqZHeCQwPNTwNRhvLTMIiNBEl5l5CjS0ryupsQI/XLEcwDHPVZ16WkObVXsP/E54rlcCHV8/IzwTTfdQCVzj3rZkxzyn+RJPKloNNhlv8+Zb0jiRKqe7OcFK4hG0DCeWx+G9YWOFoUnSNilhQFJwS2pgpOS2FMFFwSHsryHwpw4qLglXMOh3VSO8CnD3CwqRqVPUrf2afhFNrX4lYuSfTxAt7HgAAQNBt/u9qokkteTmoL69+Gf+3n/AP0916v0CtK2KUMAR0L7ifatVQuLSCMPCj+Pf8Pg/wDsP6SujepW/s0/CKbWvxK+Tpgsr7o+ApKRxQE23bA2AFKSSqtmmgUiqAmgUhXQ0JiisKq0KhxaDY5jyXrE/D863VuNtW9VBAU9I5EmLS8yQW+A6o+J38qKLQZD7j089lZhMsM8kvD2S5OTMqmQbrH61ttUkaLq2ugHARrTPcGj7q9lw37ckzTsBJqq238NmQJLZiLq2LRbgoniZPM7k8zudzrUGNdFiAY53brl0TENk8N/7q3oXDtbsoLkZ9WuEQOuxzMTGm5NZpLw+IS2ywbhUFXR2lkMU7ayd9604EdWTxJNTi2yWaCDqy43klTjF6sjca0QzXJbprSYVIWitLxdrpbZAMEjqneG9kxxgxpxpobtW8E5F61w1sOq8Vb7uS870LiZUIwIgdWZMAaMhYkyytI31GU846NJZXSHH2MsCORmFzQXTbRIlh43jqJL0CK5wtcFi9Ty62zk4lfYJ329nWezG5matraXrr78/PBc+rkftqSLx4XbYI94AMvmD1l48CBpryo0Xw3cLD499igcHDOf3S0sKRNu4w7s2YdwIaco7hH5UxeR629JdveakWiUwVIW4OKN5EEnhzjXurJsOIUyCltfuDQ2mP3GUj+IqZ8uWtOGMNjuYPtNSdPBVGJB0hx4o2niYjzmK3VnEcwpkJbYy37w+dMIT8FJwCPWE99fjRQfgUlFcv8App6Oa7i71tWScVl6M5tP1S22zcsuRmMT1Y8KmWkBzSKzZykvpP0H6vo0D6BGY81tmCKpmnUJV5kVv+gNnLiXYlQLSNbaSO2WXT+BvlTSLiJCxT/Gf1TR9K0HR2wjMu++6oSlXXbPsV0A4lPfX4z+VNQdgvnNEqUxSEwGBPnQYbxcnaFb1oeylwnlkI+bQB8azV4kc/EyqgYJiXXO1vKOOdgD4jLmB8yKUtYPzT3DzJVbNMyXD7SjwXX5mlmwXHmqgFVuWLY/WsW7nbQ/uiFPjHCtD3n0CW4e9vVOGtl9yfbuMdLaZR7zCAfBR1u7XL3TUy1o9Znu82cpq7S78ozncnphASGc5yNRPZB5quwPfqdTrGlIYhlJtWcfaxdAZea1sQVEq7AvJuOb15FE5BJ4gZVMMx162ZoVTGwc11gaqESbfc2DgKztkFOZfEAFnjvM1DZMr2cU8Ke/SuJgm5dOlRKEIyvqTbSQAOQpHGZmuiEygwNwViJrE5AIkVmwxiVPA/LhVX/qxXDoxIDoR/KeixY+3laZhbkDNOqXeyjLp7WgOsdVdNTV4Tpt2jq20jhbzwCIokbajVuNg5+wxKMJiySbdwBbqiTHZdffSeHMbg78CSJDAFNlbT02HNakHEmg60ddozMXrSaksKo1MFJyy38KjalddYIJDCeTDUfGqNiObYc7lBzQbUg4VgercaOTQ3zPW+JNU1jTa3lV8KLmHFVLXR7KN4MVPgAQQT4sPLetlDN5HDPYpDNU9ZPtW7i+QafwFvnTasXOB6d5KRGxVOMTiSDyIIPwIrdU7BIQFXprR9pPMx+dbRiC4pJLnf0r+kzWsaXWejwsSisct3NbV3zAGG6rgLI6rLPdXZD0UP0Z8U+ptnCs8+lq64TPSz9fSuQ6ivEVLX9CPTjPiLq3WkXVa6MzGEIKjKsnQQwgD3abS9D1LGFlZIr32zzsSRZFs8DLv1qX3IxFoe0vkZ/KuGg83Fc8szVhjE4EnwBPyArNU5MFPrJ9m1cYc+qvydlPyrNWL3Ac/YFUsuTB0p4IvmWP5CPnS/yxienlUAKsMIxPWuORyXqD4r1vnWGIB6Wjv3q6KjWV2rRh8MidlQOZ4k8ydye81N8RzrSrsYAtQFSVwFcViqAvOu4sPmIMWEnpH1OcjdEjcTMnidBOsdDYdCU/WbBhtPtzNyWmHf8AqLTjsHvyF69DAWiAWcAM2pAMhRsqyN4HzmueK4Eyaahma7ITaputKa/WcDgup8eFKKmzxU3/AMyOGXNrO+5aaku5FCFmxHVYPw2PhzqrKwWrh0icOI2KLLD5TLigiDBB0IOxFKCQal0OEwvLKKClq4ZYSbVw9owNdY0cDf3hz6wHVMmb2WXi79ux4T4jISY+245v7jjKwvshy3fK4BCHkGk9VvkefAZQDhNnK/5HXulJIMnc7lpIqSwhLIplEhLIplIhUYVoU3BVNMplVIoSkKjWxxFMHFJRXHv0j4Apir4YhRicptmGI/V27TSFBY5SpY5QeqQddq9bRo7f4OJCtcagMaQl0tOxdcJpL2OAqbbwJPWchtXp/ovwxuYhrqwUt2mtk6znZrcCCNCAjSDB1HfG/UtJY+HDa2207LpHbNSdDLA4OxEs8V05bYGwivIJKiGq4FKnAVhQmAVlFYqNamAUqqBJXApVUBWdwoliAOZNYASZBVqFZSEzXNTKW9ZVhDNB3OvVUgHTcg6xtVDRZUKz0Hk9N61oLt2emalbCItzIyaWlHUUCFaNA0RsPZA01nlWRC5k2u9RtxGzeb+WKtDa14Dm2CzDfwuXoM0Ak8K5gJmS6HPDGFxuVcIhgk7trTRCJyFyTRGODS91rq0+prqRQhQ6yINaDIzSvaHtLTes2GMdQ7jbvFUeJ/cFx6M4sOpfaLNoVcZhVuLlbbcQYKkbMp4EHWa2HEdDdSbnYdieJDD2ydncsuGdx9XegnUK/C4I4j2W5jbiO6rw0/fD4jD4w67edtIfa/gcfnHpsocK1sfUxA2RicsTqFIBK8Y3G2gFNrGvP8zmLflTLCwfZyUWccCcrK1t9Oq/MkgZWEq23Az4UOhECbTMbPFqQOBMiJHbmS0EVNKWqhFMpkKjLWgqbmqpWtSFqiKFklx79JOPzYy6WEjCZQgBgmbaXX1iRmzZDvoor19FgN/hHxhU5syDhIT62HYrQ3Fr2MFjreJI6Whej+ivEFMQ9lR1bttrrTqc6sgknckh/wCEUfUtGZCYxwtNpxvmdubgkMQxJk3GrPBdQivISSUxQtkrBayacNVwKxVDVYsACSQAN5MRWSJqCoFlOMZjFlM3N2lbY8OLnbQCO8VTVNbXEMtgrPgceSA42NHjOZrRbwozB3OZhME6BQd4Gw23376QxDKi2od1drK5lKuWWvmGEWBEidbp5Hkg5bt4dpg4QhMer+n57b7NoGIZH09/jZfut9VRXIV2AJLjO0eyu/eeVOPtbO8rmeNfFoflbbtOC11JegihCKEIoQkYm1Oo7Q27+6nY6VRsXLpMEuAez1CzwptXMwnjxHI0ObRMlsKKIrKQtvGCXicOrqVYAgiCP9bUzHlhDm2rHsDgQVjuu9qS0vb1MgEugA4jU3OOo120O4s0NiWVO6Hx23LnfNtZrHUee921N6rr7LKZHMHgQfyil+5hwKQgEYhI9Sy/q2KD3d1HgD2fAQO6n1s/UJ9871PVysqzmxUL3V3QOOaNDH914AH7x/o0oZsMt/keEknC0T3fPlQcWvtZl+8p/pHnRqnXV8UhlerW8QjGFdWO8Agnx0rCxzayCFlRsKZlpZrKC4b+kj/evSP7v/S2K9/Q/wDDov8Aq7LCJR4XD+or2P0Yj/xy/wD69z/FYpvrP9jDzcpwROlvHuutBa/PTVQ1IONt++s8gQT8BrVNU/ArKTcc5zJT61PZR38BAjuLkD51mr/UQM7JpxiBPO1WRbp3yIO6XPzCgeEHxrCYYxPTz7KjQ7crpgVkM0uw2L6x90bL4gTWGK6UhUNnunEMTma96ZfxKpAOpMQoEseG3ATxOg50jWF1lmc4pyQFS3hWuQbwEdVhbGoUj3z7ZB8h3wDTGIGVQ908d2Hc7LE7YZdW/YZYHbiRyHVeiq1zzXU1qpiLhGg7R+Q51rGzrNinpEUtkxnqPQYplm0FEf6NK51IzVoEEQmUQmUqsihCKEIoQihCzX7ZBzr5jmKo1wIolcUeE5j9dD4jFXtuGEisIIMiqw3tiNpNKCKFhCyXcGMxdSUYwCRsQJjMDoeOu9WbFMqLqxmxQdDrmKjm1J6d1JFxNB7aGR3yvaX5jXenoMIm08D5sPTcpEuBk4cfi3vvTbN5X7JBjeDqPEcPOkc1zbQsEjWFcisWEJN7DI4hlVhvBAInhuKZsRzTNpISOYDUQkf7MtDsoE+5KE+OSJ86pr4l5nvr7pNS24S3VdlxL9I1sLivSIEwMu5JP+62OJ1Ne5ojp/TopP8Am7JHCWkQgNn9RXr/AKNLIbGqDP8Au9w6My+3Y4qQaf6w4thQyOwN21T0doNPePddW/2VZ42rZ72UEnxJEk95rwP4iLc481bUMwC1rbHACpElWDVaKVNJKuYpFOWZb3Rq2uokDbzpxDcRO5EwDJVTpXnQW15khnI8B1V+LeVadW3aenk9OK1oc7Z38DrwWjDYVUmBqTLMTLMYiSflGw4VN8Qvt4K7IYZZxzmS0gVNWa1VvXQveTsKGtmljRhDEhWTYEYazGp1Y7/0oe6dQsRo0AsBc+txt8J9IupFCEUIRQhFCEUIRQhZrlgg5k34jgaoHzEnLiiaOWO1sK28Yq9q6G5g8uNY5panhRmxRVUcL1JFCYhUitSSWXEYC25DMozDZhIcDXQMII3Ok8TVWRntEgasLuVig+C1xmRX152qhwzjs3D4OMw/kfnTaxptbyqSmGRYearmvDdbbAcQxUnwUqRPDVvhw2UI3kcJ9fjmk+8Yc/b55I9aPG1cA59U/JWJo1YucOvuEUjeD09l8x6Z+i9nEYy3iGVssDprRski9lHUzGYEdUGQcyqF2FXZFitgughwk7bm29H20g4gzFme2Cv9GPo9bwd29cAdy5It/VEG3bmckyc3DUROUaaVseNFjNa17h9olb1O1Y0NaTRBrtX0frD8LLd2ZkA84YkDyPhXPQbe4cj4l1RM3DqFIF4/ZJ4Znnz6kfA0fyhieQ8rZPOA5nwpOBzaO7twgHKP4YPzrNdL0gDr3T6qdp9uy0YfCpbEIqqOSgAfKpviOeZuM96o2EGiQEk8CpqwCtlrJp6KpdvxourfIeNM1k6zYpRdIomgyt3bepsWI1OrHj/Ssc+dQsTQNGDDTcZuN/hPpF1IoQihCKEIoQihCKEIoQihCTew4bXY8xTteRUuaNozYn3Cp2ISxeK6OP3ht501EGtqiI74RoxhxFicNRpSWLpEnCYVSK1IQoIoWEKCK1KQoihZRUZa2aWgUZaJooFWisTSQBRNaApisTUVaKxNRqUuwGp086ACbFr3tYJuMkgMz7Sq8+J8KeTW21lcwfFj+j7W43ncn2bIUaf96Rzi61dUGAyEJNTKVWRQhFCEUIRQhFCEUIRQhFCEUIRQhQRQsIBEikHDRqhI7uFU1k6nLkOiUDShGXZVN5l7S+YraLT6Sk18WH/at4hXW8rcaUtcLlRseFEscmZayatRUFaJpS1RFCKKIrZrKKnLWTTUUEULSAK0t8So4z4UwY4qD9KhMMpz3KM7tsMo5nf4VsmttrS6yPF9Aojb4VkwwmSSx76wxDKQqVGaI0OpPNI7U+prqRQhFCEUIRQhFCEUIRQhFCEUIRQhFCEUIRQhFCEUIS3sqdwKYOIsKi+BDf6mhK9UA2LDwNNrDeFD+BaPQ4jcUdC49ufEaUUm4I1EcViJPeEZLnNaJswRQ0r9QRkuc1omzBFDSv1BHQNxc/Cim3BH8PGNsQ8lIwa8ZPiaNablo0GHObiTvKalsDYAUhcTauhkJjPSJK9YqIoQihCKEIoQihCKEIoQihC//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154" name="Picture 10" descr="http://www.edupic.net/Images/Mitosis/metaphase_3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248" y="617538"/>
            <a:ext cx="761999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349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edupic.net/Images/Mitosis/anaph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7200"/>
            <a:ext cx="8839200" cy="5830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30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66" name="Picture 2" descr="http://www.edupic.net/Images/Mitosis/telopha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94" y="533400"/>
            <a:ext cx="8946106" cy="531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24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ps.aw.com/wps/media/objects/443/453744/proph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467600" cy="512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20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fineartamerica.com/images-medium-large/metaphase-science-sour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8572500" cy="565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736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descr="https://encrypted-tbn1.gstatic.com/images?q=tbn:ANd9GcRvBqCS6dAhJbh4YMdP9bLOt9i_uAOkwgk2dojsqWSPPVKn_gi74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364" y="1295400"/>
            <a:ext cx="6350916" cy="475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752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faculty.baruch.cuny.edu/jwahlert/bio1003/images/mitosis/whitefish_telopha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66800"/>
            <a:ext cx="5791200" cy="463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240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0"/>
            <a:ext cx="8229600" cy="1143000"/>
          </a:xfrm>
        </p:spPr>
        <p:txBody>
          <a:bodyPr/>
          <a:lstStyle/>
          <a:p>
            <a:r>
              <a:rPr lang="en-US" sz="4800" b="1" dirty="0" smtClean="0"/>
              <a:t>Cytokinesis</a:t>
            </a:r>
            <a:endParaRPr lang="en-US" dirty="0"/>
          </a:p>
        </p:txBody>
      </p:sp>
      <p:sp>
        <p:nvSpPr>
          <p:cNvPr id="4" name="TextBox 3"/>
          <p:cNvSpPr txBox="1"/>
          <p:nvPr/>
        </p:nvSpPr>
        <p:spPr>
          <a:xfrm>
            <a:off x="228600" y="1219200"/>
            <a:ext cx="8686800" cy="1200329"/>
          </a:xfrm>
          <a:prstGeom prst="rect">
            <a:avLst/>
          </a:prstGeom>
          <a:noFill/>
        </p:spPr>
        <p:txBody>
          <a:bodyPr wrap="square" rtlCol="0">
            <a:spAutoFit/>
          </a:bodyPr>
          <a:lstStyle/>
          <a:p>
            <a:r>
              <a:rPr lang="en-US" sz="3600" dirty="0"/>
              <a:t>Final division of cell membrane and cytoplasm.</a:t>
            </a:r>
            <a:endParaRPr lang="en-US" sz="3600" b="1" dirty="0">
              <a:solidFill>
                <a:srgbClr val="FF0000"/>
              </a:solidFill>
            </a:endParaRPr>
          </a:p>
        </p:txBody>
      </p:sp>
      <p:pic>
        <p:nvPicPr>
          <p:cNvPr id="16386" name="Picture 2" descr="http://image.tutorvista.com/content/feed/tvcs/cytok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95091"/>
            <a:ext cx="4572000" cy="450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96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0"/>
            <a:ext cx="8229600" cy="1143000"/>
          </a:xfrm>
        </p:spPr>
        <p:txBody>
          <a:bodyPr/>
          <a:lstStyle/>
          <a:p>
            <a:r>
              <a:rPr lang="en-US" sz="4800" b="1" dirty="0" smtClean="0"/>
              <a:t>Cytokinesis</a:t>
            </a:r>
            <a:endParaRPr lang="en-US" dirty="0"/>
          </a:p>
        </p:txBody>
      </p:sp>
      <p:sp>
        <p:nvSpPr>
          <p:cNvPr id="4" name="TextBox 3"/>
          <p:cNvSpPr txBox="1"/>
          <p:nvPr/>
        </p:nvSpPr>
        <p:spPr>
          <a:xfrm>
            <a:off x="228600" y="1219200"/>
            <a:ext cx="8686800" cy="2308324"/>
          </a:xfrm>
          <a:prstGeom prst="rect">
            <a:avLst/>
          </a:prstGeom>
          <a:noFill/>
        </p:spPr>
        <p:txBody>
          <a:bodyPr wrap="square" rtlCol="0">
            <a:spAutoFit/>
          </a:bodyPr>
          <a:lstStyle/>
          <a:p>
            <a:r>
              <a:rPr lang="en-US" sz="3600" dirty="0"/>
              <a:t>Plant cells form a </a:t>
            </a:r>
            <a:r>
              <a:rPr lang="en-US" sz="3600" b="1" u="sng" dirty="0" smtClean="0">
                <a:solidFill>
                  <a:srgbClr val="FF0000"/>
                </a:solidFill>
              </a:rPr>
              <a:t>CELL PLATE</a:t>
            </a:r>
            <a:r>
              <a:rPr lang="en-US" sz="3600" b="1" u="sng" dirty="0" smtClean="0"/>
              <a:t> </a:t>
            </a:r>
            <a:r>
              <a:rPr lang="en-US" sz="3600" dirty="0"/>
              <a:t>between two new cells.  This will become part of the cell wall.</a:t>
            </a:r>
          </a:p>
          <a:p>
            <a:r>
              <a:rPr lang="en-US" sz="3600" dirty="0"/>
              <a:t> </a:t>
            </a:r>
          </a:p>
        </p:txBody>
      </p:sp>
      <p:pic>
        <p:nvPicPr>
          <p:cNvPr id="17410" name="Picture 2" descr="http://www.phschool.com/science/biology_place/biocoach/mitosisisg/images/mitcytp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109" y="2514600"/>
            <a:ext cx="3505200" cy="4153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856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Eukaryotic Cell Cycle</a:t>
            </a:r>
            <a:endParaRPr lang="en-US" dirty="0"/>
          </a:p>
        </p:txBody>
      </p:sp>
      <p:sp>
        <p:nvSpPr>
          <p:cNvPr id="3" name="Content Placeholder 2"/>
          <p:cNvSpPr>
            <a:spLocks noGrp="1"/>
          </p:cNvSpPr>
          <p:nvPr>
            <p:ph idx="1"/>
          </p:nvPr>
        </p:nvSpPr>
        <p:spPr>
          <a:xfrm>
            <a:off x="152400" y="1371600"/>
            <a:ext cx="3352800" cy="4648200"/>
          </a:xfrm>
        </p:spPr>
        <p:txBody>
          <a:bodyPr>
            <a:normAutofit fontScale="92500" lnSpcReduction="10000"/>
          </a:bodyPr>
          <a:lstStyle/>
          <a:p>
            <a:pPr marL="0" indent="0">
              <a:buNone/>
            </a:pPr>
            <a:r>
              <a:rPr lang="en-US" sz="4200" dirty="0" smtClean="0"/>
              <a:t>The </a:t>
            </a:r>
            <a:r>
              <a:rPr lang="en-US" sz="4200" b="1" u="sng" dirty="0" smtClean="0">
                <a:solidFill>
                  <a:srgbClr val="FF0000"/>
                </a:solidFill>
              </a:rPr>
              <a:t>cell cycle </a:t>
            </a:r>
            <a:r>
              <a:rPr lang="en-US" sz="4200" dirty="0" smtClean="0"/>
              <a:t>is when a cell grows, prepares for division, and divides into two new daughter cells.</a:t>
            </a:r>
          </a:p>
        </p:txBody>
      </p:sp>
      <p:pic>
        <p:nvPicPr>
          <p:cNvPr id="1026" name="Picture 2" descr="Image result for cell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219200"/>
            <a:ext cx="5219363" cy="491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775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0"/>
            <a:ext cx="8229600" cy="1143000"/>
          </a:xfrm>
        </p:spPr>
        <p:txBody>
          <a:bodyPr/>
          <a:lstStyle/>
          <a:p>
            <a:r>
              <a:rPr lang="en-US" sz="4800" b="1" dirty="0" smtClean="0"/>
              <a:t>Cytokinesis</a:t>
            </a:r>
            <a:endParaRPr lang="en-US" dirty="0"/>
          </a:p>
        </p:txBody>
      </p:sp>
      <p:sp>
        <p:nvSpPr>
          <p:cNvPr id="4" name="TextBox 3"/>
          <p:cNvSpPr txBox="1"/>
          <p:nvPr/>
        </p:nvSpPr>
        <p:spPr>
          <a:xfrm>
            <a:off x="235527" y="2133600"/>
            <a:ext cx="8686800" cy="1200329"/>
          </a:xfrm>
          <a:prstGeom prst="rect">
            <a:avLst/>
          </a:prstGeom>
          <a:noFill/>
        </p:spPr>
        <p:txBody>
          <a:bodyPr wrap="square" rtlCol="0">
            <a:spAutoFit/>
          </a:bodyPr>
          <a:lstStyle/>
          <a:p>
            <a:r>
              <a:rPr lang="en-US" sz="3600" dirty="0" smtClean="0"/>
              <a:t>Animal cells form a </a:t>
            </a:r>
            <a:r>
              <a:rPr lang="en-US" sz="3600" b="1" u="sng" dirty="0" smtClean="0">
                <a:solidFill>
                  <a:srgbClr val="FF0000"/>
                </a:solidFill>
              </a:rPr>
              <a:t>cell membrane </a:t>
            </a:r>
            <a:r>
              <a:rPr lang="en-US" sz="3600" dirty="0" smtClean="0"/>
              <a:t>that pinches in to form two new cells.</a:t>
            </a:r>
            <a:endParaRPr lang="en-US" sz="3600" dirty="0"/>
          </a:p>
        </p:txBody>
      </p:sp>
    </p:spTree>
    <p:extLst>
      <p:ext uri="{BB962C8B-B14F-4D97-AF65-F5344CB8AC3E}">
        <p14:creationId xmlns:p14="http://schemas.microsoft.com/office/powerpoint/2010/main" val="683221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lbio10a0056_TX.jpg"/>
          <p:cNvPicPr/>
          <p:nvPr/>
        </p:nvPicPr>
        <p:blipFill>
          <a:blip r:embed="rId2" cstate="print">
            <a:extLst>
              <a:ext uri="{28A0092B-C50C-407E-A947-70E740481C1C}">
                <a14:useLocalDpi xmlns:a14="http://schemas.microsoft.com/office/drawing/2010/main" val="0"/>
              </a:ext>
            </a:extLst>
          </a:blip>
          <a:srcRect l="8569" t="13731" r="7149" b="10249"/>
          <a:stretch>
            <a:fillRect/>
          </a:stretch>
        </p:blipFill>
        <p:spPr bwMode="auto">
          <a:xfrm>
            <a:off x="1295400" y="27709"/>
            <a:ext cx="6436734" cy="6325870"/>
          </a:xfrm>
          <a:prstGeom prst="rect">
            <a:avLst/>
          </a:prstGeom>
          <a:noFill/>
          <a:ln>
            <a:noFill/>
          </a:ln>
          <a:extLst/>
        </p:spPr>
      </p:pic>
    </p:spTree>
    <p:extLst>
      <p:ext uri="{BB962C8B-B14F-4D97-AF65-F5344CB8AC3E}">
        <p14:creationId xmlns:p14="http://schemas.microsoft.com/office/powerpoint/2010/main" val="2995607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fontScale="90000"/>
          </a:bodyPr>
          <a:lstStyle/>
          <a:p>
            <a:pPr algn="l"/>
            <a:r>
              <a:rPr lang="en-US" sz="4000" dirty="0"/>
              <a:t>The cell cycle is controlled by regulatory proteins both inside and outside the cell.  </a:t>
            </a:r>
            <a:br>
              <a:rPr lang="en-US" sz="4000" dirty="0"/>
            </a:br>
            <a:r>
              <a:rPr lang="en-US" sz="4000" b="1" u="sng" dirty="0">
                <a:solidFill>
                  <a:srgbClr val="FF0000"/>
                </a:solidFill>
              </a:rPr>
              <a:t>Growth factors </a:t>
            </a:r>
            <a:r>
              <a:rPr lang="en-US" sz="4000" dirty="0">
                <a:solidFill>
                  <a:srgbClr val="FF0000"/>
                </a:solidFill>
              </a:rPr>
              <a:t> </a:t>
            </a:r>
            <a:r>
              <a:rPr lang="en-US" sz="4000" dirty="0"/>
              <a:t>stimulate growth, embryonic development, and wound healing</a:t>
            </a:r>
            <a:r>
              <a:rPr lang="en-US" sz="4000" dirty="0" smtClean="0"/>
              <a:t>.</a:t>
            </a:r>
            <a:br>
              <a:rPr lang="en-US" sz="4000" dirty="0" smtClean="0"/>
            </a:br>
            <a:r>
              <a:rPr lang="en-US" sz="4000" dirty="0"/>
              <a:t/>
            </a:r>
            <a:br>
              <a:rPr lang="en-US" sz="4000" dirty="0"/>
            </a:br>
            <a:r>
              <a:rPr lang="en-US" sz="4000" dirty="0"/>
              <a:t>Apoptosis is programmed cell death.  Some diseases are caused by too much cell growth, such as Parkinson’s disease and AIDS.</a:t>
            </a:r>
            <a:r>
              <a:rPr lang="en-US" dirty="0"/>
              <a:t/>
            </a:r>
            <a:br>
              <a:rPr lang="en-US" dirty="0"/>
            </a:br>
            <a:endParaRPr lang="en-US" dirty="0"/>
          </a:p>
        </p:txBody>
      </p:sp>
    </p:spTree>
    <p:extLst>
      <p:ext uri="{BB962C8B-B14F-4D97-AF65-F5344CB8AC3E}">
        <p14:creationId xmlns:p14="http://schemas.microsoft.com/office/powerpoint/2010/main" val="1705741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ormAutofit fontScale="90000"/>
          </a:bodyPr>
          <a:lstStyle/>
          <a:p>
            <a:pPr algn="l"/>
            <a:r>
              <a:rPr lang="en-US" sz="3600" b="1" u="sng" dirty="0">
                <a:solidFill>
                  <a:srgbClr val="FF0000"/>
                </a:solidFill>
              </a:rPr>
              <a:t>Cancer cells</a:t>
            </a:r>
            <a:r>
              <a:rPr lang="en-US" sz="3600" dirty="0">
                <a:solidFill>
                  <a:srgbClr val="FF0000"/>
                </a:solidFill>
              </a:rPr>
              <a:t> </a:t>
            </a:r>
            <a:r>
              <a:rPr lang="en-US" sz="3600" dirty="0"/>
              <a:t>do not respond to the signals that regulate growth.   The cells grow out of control and can cause a mass called a </a:t>
            </a:r>
            <a:r>
              <a:rPr lang="en-US" sz="3600" b="1" u="sng" dirty="0">
                <a:solidFill>
                  <a:srgbClr val="FF0000"/>
                </a:solidFill>
              </a:rPr>
              <a:t>tumor</a:t>
            </a:r>
            <a:r>
              <a:rPr lang="en-US" sz="3600" dirty="0">
                <a:solidFill>
                  <a:srgbClr val="FF0000"/>
                </a:solidFill>
              </a:rPr>
              <a:t>.</a:t>
            </a:r>
            <a:r>
              <a:rPr lang="en-US" sz="3600" dirty="0"/>
              <a:t/>
            </a:r>
            <a:br>
              <a:rPr lang="en-US" sz="3600" dirty="0"/>
            </a:br>
            <a:r>
              <a:rPr lang="en-US" sz="3600" dirty="0"/>
              <a:t>	Benign: does not spread</a:t>
            </a:r>
            <a:br>
              <a:rPr lang="en-US" sz="3600" dirty="0"/>
            </a:br>
            <a:r>
              <a:rPr lang="en-US" sz="3600" dirty="0"/>
              <a:t>	Malignant: invade and destroy healthy tissue</a:t>
            </a:r>
            <a:br>
              <a:rPr lang="en-US" sz="3600" dirty="0"/>
            </a:br>
            <a:r>
              <a:rPr lang="en-US" dirty="0"/>
              <a:t/>
            </a:r>
            <a:br>
              <a:rPr lang="en-US" dirty="0"/>
            </a:br>
            <a:endParaRPr lang="en-US" dirty="0"/>
          </a:p>
        </p:txBody>
      </p:sp>
      <p:pic>
        <p:nvPicPr>
          <p:cNvPr id="18434" name="Picture 2" descr="http://geneed.nlm.nih.gov/images/cancer_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06704"/>
            <a:ext cx="5410200" cy="362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900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parts to the cell cycle: </a:t>
            </a:r>
            <a:endParaRPr lang="en-US" dirty="0"/>
          </a:p>
        </p:txBody>
      </p:sp>
      <p:sp>
        <p:nvSpPr>
          <p:cNvPr id="3" name="TextBox 2"/>
          <p:cNvSpPr txBox="1"/>
          <p:nvPr/>
        </p:nvSpPr>
        <p:spPr>
          <a:xfrm>
            <a:off x="484909" y="2057400"/>
            <a:ext cx="3352800" cy="2123658"/>
          </a:xfrm>
          <a:prstGeom prst="rect">
            <a:avLst/>
          </a:prstGeom>
          <a:noFill/>
        </p:spPr>
        <p:txBody>
          <a:bodyPr wrap="square" rtlCol="0">
            <a:spAutoFit/>
          </a:bodyPr>
          <a:lstStyle/>
          <a:p>
            <a:pPr marL="342900" indent="-342900">
              <a:buAutoNum type="arabicPeriod"/>
            </a:pPr>
            <a:r>
              <a:rPr lang="en-US" sz="4400" b="1" dirty="0" smtClean="0"/>
              <a:t>Interphase</a:t>
            </a:r>
          </a:p>
          <a:p>
            <a:pPr marL="342900" indent="-342900">
              <a:buAutoNum type="arabicPeriod"/>
            </a:pPr>
            <a:r>
              <a:rPr lang="en-US" sz="4400" b="1" dirty="0" smtClean="0"/>
              <a:t>Mitosis</a:t>
            </a:r>
          </a:p>
          <a:p>
            <a:pPr marL="342900" indent="-342900">
              <a:buAutoNum type="arabicPeriod"/>
            </a:pPr>
            <a:r>
              <a:rPr lang="en-US" sz="4400" b="1" dirty="0" smtClean="0"/>
              <a:t>Cytokinesis</a:t>
            </a:r>
            <a:endParaRPr lang="en-US" sz="4400"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827" y="1524000"/>
            <a:ext cx="5003800" cy="4235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910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0"/>
            <a:ext cx="8229600" cy="1143000"/>
          </a:xfrm>
        </p:spPr>
        <p:txBody>
          <a:bodyPr/>
          <a:lstStyle/>
          <a:p>
            <a:r>
              <a:rPr lang="en-US" dirty="0" smtClean="0"/>
              <a:t>Interphase is divided into 3 parts: </a:t>
            </a:r>
            <a:endParaRPr lang="en-US" dirty="0"/>
          </a:p>
        </p:txBody>
      </p:sp>
      <p:sp>
        <p:nvSpPr>
          <p:cNvPr id="3" name="TextBox 2"/>
          <p:cNvSpPr txBox="1"/>
          <p:nvPr/>
        </p:nvSpPr>
        <p:spPr>
          <a:xfrm>
            <a:off x="477981" y="1151069"/>
            <a:ext cx="8430491" cy="5755422"/>
          </a:xfrm>
          <a:prstGeom prst="rect">
            <a:avLst/>
          </a:prstGeom>
          <a:noFill/>
        </p:spPr>
        <p:txBody>
          <a:bodyPr wrap="square" rtlCol="0">
            <a:spAutoFit/>
          </a:bodyPr>
          <a:lstStyle/>
          <a:p>
            <a:r>
              <a:rPr lang="en-US" sz="3600" b="1" u="sng" dirty="0">
                <a:solidFill>
                  <a:srgbClr val="FF0000"/>
                </a:solidFill>
              </a:rPr>
              <a:t>G1 phase</a:t>
            </a:r>
            <a:r>
              <a:rPr lang="en-US" sz="3600" dirty="0">
                <a:solidFill>
                  <a:srgbClr val="FF0000"/>
                </a:solidFill>
              </a:rPr>
              <a:t>: </a:t>
            </a:r>
            <a:r>
              <a:rPr lang="en-US" sz="3600" dirty="0"/>
              <a:t>Cells are growing. They get larger and make organelles</a:t>
            </a:r>
          </a:p>
          <a:p>
            <a:r>
              <a:rPr lang="en-US" sz="3600" dirty="0"/>
              <a:t> </a:t>
            </a:r>
          </a:p>
          <a:p>
            <a:r>
              <a:rPr lang="en-US" sz="3600" b="1" u="sng" dirty="0" smtClean="0"/>
              <a:t>S </a:t>
            </a:r>
            <a:r>
              <a:rPr lang="en-US" sz="3600" b="1" u="sng" dirty="0"/>
              <a:t>phase: </a:t>
            </a:r>
            <a:r>
              <a:rPr lang="en-US" sz="3600" b="1" dirty="0">
                <a:solidFill>
                  <a:srgbClr val="FF0000"/>
                </a:solidFill>
              </a:rPr>
              <a:t>Synthesis.  The cell replicated its DNA.</a:t>
            </a:r>
          </a:p>
          <a:p>
            <a:r>
              <a:rPr lang="en-US" sz="3600" dirty="0"/>
              <a:t> </a:t>
            </a:r>
          </a:p>
          <a:p>
            <a:r>
              <a:rPr lang="en-US" sz="3600" b="1" u="sng" dirty="0"/>
              <a:t>G2 phase: </a:t>
            </a:r>
            <a:r>
              <a:rPr lang="en-US" sz="3600" b="1" dirty="0">
                <a:solidFill>
                  <a:srgbClr val="FF0000"/>
                </a:solidFill>
              </a:rPr>
              <a:t>The cell prepares for cell division.  </a:t>
            </a:r>
            <a:r>
              <a:rPr lang="en-US" sz="3600" b="1" dirty="0" smtClean="0">
                <a:solidFill>
                  <a:srgbClr val="FF0000"/>
                </a:solidFill>
              </a:rPr>
              <a:t>Any needed </a:t>
            </a:r>
            <a:r>
              <a:rPr lang="en-US" sz="3600" b="1" dirty="0">
                <a:solidFill>
                  <a:srgbClr val="FF0000"/>
                </a:solidFill>
              </a:rPr>
              <a:t>organelles are </a:t>
            </a:r>
            <a:r>
              <a:rPr lang="en-US" sz="3600" b="1" dirty="0" smtClean="0">
                <a:solidFill>
                  <a:srgbClr val="FF0000"/>
                </a:solidFill>
              </a:rPr>
              <a:t>made</a:t>
            </a:r>
            <a:r>
              <a:rPr lang="en-US" sz="3600" b="1" dirty="0">
                <a:solidFill>
                  <a:srgbClr val="FF0000"/>
                </a:solidFill>
              </a:rPr>
              <a:t> </a:t>
            </a:r>
            <a:r>
              <a:rPr lang="en-US" sz="3600" b="1" dirty="0" smtClean="0">
                <a:solidFill>
                  <a:srgbClr val="FF0000"/>
                </a:solidFill>
              </a:rPr>
              <a:t>(centrioles).</a:t>
            </a:r>
            <a:endParaRPr lang="en-US" sz="3600" b="1" dirty="0">
              <a:solidFill>
                <a:srgbClr val="FF0000"/>
              </a:solidFill>
            </a:endParaRPr>
          </a:p>
          <a:p>
            <a:pPr marL="342900" indent="-342900">
              <a:buAutoNum type="arabicPeriod"/>
            </a:pPr>
            <a:endParaRPr lang="en-US" sz="4400" b="1" dirty="0"/>
          </a:p>
        </p:txBody>
      </p:sp>
    </p:spTree>
    <p:extLst>
      <p:ext uri="{BB962C8B-B14F-4D97-AF65-F5344CB8AC3E}">
        <p14:creationId xmlns:p14="http://schemas.microsoft.com/office/powerpoint/2010/main" val="167584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0"/>
            <a:ext cx="8229600" cy="1143000"/>
          </a:xfrm>
        </p:spPr>
        <p:txBody>
          <a:bodyPr/>
          <a:lstStyle/>
          <a:p>
            <a:r>
              <a:rPr lang="en-US" dirty="0" smtClean="0"/>
              <a:t>MITOSIS </a:t>
            </a:r>
            <a:endParaRPr lang="en-US" dirty="0"/>
          </a:p>
        </p:txBody>
      </p:sp>
      <p:sp>
        <p:nvSpPr>
          <p:cNvPr id="4" name="TextBox 3"/>
          <p:cNvSpPr txBox="1"/>
          <p:nvPr/>
        </p:nvSpPr>
        <p:spPr>
          <a:xfrm>
            <a:off x="114581" y="1489501"/>
            <a:ext cx="8686800" cy="830997"/>
          </a:xfrm>
          <a:prstGeom prst="rect">
            <a:avLst/>
          </a:prstGeom>
          <a:noFill/>
        </p:spPr>
        <p:txBody>
          <a:bodyPr wrap="square" rtlCol="0">
            <a:spAutoFit/>
          </a:bodyPr>
          <a:lstStyle/>
          <a:p>
            <a:r>
              <a:rPr lang="en-US" sz="4800" b="1" dirty="0" smtClean="0"/>
              <a:t>Mitosis : </a:t>
            </a:r>
            <a:r>
              <a:rPr lang="en-US" sz="4800" b="1" dirty="0" smtClean="0">
                <a:solidFill>
                  <a:srgbClr val="FF0000"/>
                </a:solidFill>
              </a:rPr>
              <a:t>Division of the nucleus</a:t>
            </a:r>
            <a:endParaRPr lang="en-US" sz="4800" b="1" dirty="0">
              <a:solidFill>
                <a:srgbClr val="FF0000"/>
              </a:solidFill>
            </a:endParaRPr>
          </a:p>
        </p:txBody>
      </p:sp>
      <p:pic>
        <p:nvPicPr>
          <p:cNvPr id="1026" name="Picture 2" descr="https://upload.wikimedia.org/wikipedia/commons/thumb/e/e0/Major_events_in_mitosis.svg/350px-Major_events_in_mitosi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7743746" cy="280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348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0"/>
            <a:ext cx="8229600" cy="1143000"/>
          </a:xfrm>
        </p:spPr>
        <p:txBody>
          <a:bodyPr/>
          <a:lstStyle/>
          <a:p>
            <a:r>
              <a:rPr lang="en-US" sz="4800" b="1" dirty="0" smtClean="0">
                <a:solidFill>
                  <a:srgbClr val="FF0000"/>
                </a:solidFill>
              </a:rPr>
              <a:t>PROPHASE</a:t>
            </a:r>
            <a:r>
              <a:rPr lang="en-US" dirty="0" smtClean="0"/>
              <a:t> </a:t>
            </a:r>
            <a:endParaRPr lang="en-US" dirty="0"/>
          </a:p>
        </p:txBody>
      </p:sp>
      <p:sp>
        <p:nvSpPr>
          <p:cNvPr id="4" name="TextBox 3"/>
          <p:cNvSpPr txBox="1"/>
          <p:nvPr/>
        </p:nvSpPr>
        <p:spPr>
          <a:xfrm>
            <a:off x="228600" y="1219200"/>
            <a:ext cx="8686800" cy="1754326"/>
          </a:xfrm>
          <a:prstGeom prst="rect">
            <a:avLst/>
          </a:prstGeom>
          <a:noFill/>
        </p:spPr>
        <p:txBody>
          <a:bodyPr wrap="square" rtlCol="0">
            <a:spAutoFit/>
          </a:bodyPr>
          <a:lstStyle/>
          <a:p>
            <a:r>
              <a:rPr lang="en-US" sz="3600" dirty="0"/>
              <a:t>Chromosomes become visible. The spindle starts to form between the centrioles.  The nuclear membrane dissolves.</a:t>
            </a:r>
            <a:endParaRPr lang="en-US" sz="3600" b="1" dirty="0">
              <a:solidFill>
                <a:srgbClr val="FF0000"/>
              </a:solidFill>
            </a:endParaRPr>
          </a:p>
        </p:txBody>
      </p:sp>
      <p:pic>
        <p:nvPicPr>
          <p:cNvPr id="4098" name="Picture 2" descr="https://taksreview.wikispaces.com/file/view/prophase.gif/136670117/339x241/propha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00400"/>
            <a:ext cx="4728153" cy="336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141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0"/>
            <a:ext cx="8229600" cy="1143000"/>
          </a:xfrm>
        </p:spPr>
        <p:txBody>
          <a:bodyPr/>
          <a:lstStyle/>
          <a:p>
            <a:r>
              <a:rPr lang="en-US" sz="4800" b="1" dirty="0" smtClean="0"/>
              <a:t>METAPHASE</a:t>
            </a:r>
            <a:endParaRPr lang="en-US" dirty="0"/>
          </a:p>
        </p:txBody>
      </p:sp>
      <p:sp>
        <p:nvSpPr>
          <p:cNvPr id="4" name="TextBox 3"/>
          <p:cNvSpPr txBox="1"/>
          <p:nvPr/>
        </p:nvSpPr>
        <p:spPr>
          <a:xfrm>
            <a:off x="228600" y="1219200"/>
            <a:ext cx="8686800" cy="1754326"/>
          </a:xfrm>
          <a:prstGeom prst="rect">
            <a:avLst/>
          </a:prstGeom>
          <a:noFill/>
        </p:spPr>
        <p:txBody>
          <a:bodyPr wrap="square" rtlCol="0">
            <a:spAutoFit/>
          </a:bodyPr>
          <a:lstStyle/>
          <a:p>
            <a:r>
              <a:rPr lang="en-US" sz="3600" dirty="0">
                <a:solidFill>
                  <a:srgbClr val="FF0000"/>
                </a:solidFill>
              </a:rPr>
              <a:t>The centromeres of the duplicated chromosomes line up across the middle of the cell.</a:t>
            </a:r>
            <a:endParaRPr lang="en-US" sz="3600" b="1" dirty="0">
              <a:solidFill>
                <a:srgbClr val="FF0000"/>
              </a:solidFill>
            </a:endParaRPr>
          </a:p>
        </p:txBody>
      </p:sp>
      <p:pic>
        <p:nvPicPr>
          <p:cNvPr id="5122" name="Picture 2" descr="http://fe867b.medialib.glogster.com/media/f4/f477d7bc92697daad404e04037d463412e61c5cb43f4dd912b013d66a11bd6b7/metapha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8868" y="2650412"/>
            <a:ext cx="5361132" cy="3750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116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0"/>
            <a:ext cx="8229600" cy="1143000"/>
          </a:xfrm>
        </p:spPr>
        <p:txBody>
          <a:bodyPr/>
          <a:lstStyle/>
          <a:p>
            <a:r>
              <a:rPr lang="en-US" sz="4800" b="1" dirty="0" smtClean="0">
                <a:solidFill>
                  <a:srgbClr val="FF0000"/>
                </a:solidFill>
              </a:rPr>
              <a:t>ANAPHASE</a:t>
            </a:r>
            <a:endParaRPr lang="en-US" dirty="0">
              <a:solidFill>
                <a:srgbClr val="FF0000"/>
              </a:solidFill>
            </a:endParaRPr>
          </a:p>
        </p:txBody>
      </p:sp>
      <p:sp>
        <p:nvSpPr>
          <p:cNvPr id="4" name="TextBox 3"/>
          <p:cNvSpPr txBox="1"/>
          <p:nvPr/>
        </p:nvSpPr>
        <p:spPr>
          <a:xfrm>
            <a:off x="228600" y="1219200"/>
            <a:ext cx="8686800" cy="1754326"/>
          </a:xfrm>
          <a:prstGeom prst="rect">
            <a:avLst/>
          </a:prstGeom>
          <a:noFill/>
        </p:spPr>
        <p:txBody>
          <a:bodyPr wrap="square" rtlCol="0">
            <a:spAutoFit/>
          </a:bodyPr>
          <a:lstStyle/>
          <a:p>
            <a:r>
              <a:rPr lang="en-US" sz="3600" dirty="0"/>
              <a:t>The duplicated chromosomes begin to separate.  They pulled apart by the spindle fibers and move to opposite sides of the cell.</a:t>
            </a:r>
            <a:endParaRPr lang="en-US" sz="3600" b="1" dirty="0">
              <a:solidFill>
                <a:srgbClr val="FF0000"/>
              </a:solidFill>
            </a:endParaRPr>
          </a:p>
        </p:txBody>
      </p:sp>
      <p:pic>
        <p:nvPicPr>
          <p:cNvPr id="8194" name="Picture 2" descr="http://www.phschool.com/science/biology_place/labbench/lab3/images/anapha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00400"/>
            <a:ext cx="6604000" cy="297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541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0"/>
            <a:ext cx="8229600" cy="1143000"/>
          </a:xfrm>
        </p:spPr>
        <p:txBody>
          <a:bodyPr/>
          <a:lstStyle/>
          <a:p>
            <a:r>
              <a:rPr lang="en-US" sz="4800" b="1" dirty="0" smtClean="0"/>
              <a:t>TELOPHASE</a:t>
            </a:r>
            <a:endParaRPr lang="en-US" dirty="0"/>
          </a:p>
        </p:txBody>
      </p:sp>
      <p:sp>
        <p:nvSpPr>
          <p:cNvPr id="4" name="TextBox 3"/>
          <p:cNvSpPr txBox="1"/>
          <p:nvPr/>
        </p:nvSpPr>
        <p:spPr>
          <a:xfrm>
            <a:off x="228600" y="1219200"/>
            <a:ext cx="8686800" cy="1200329"/>
          </a:xfrm>
          <a:prstGeom prst="rect">
            <a:avLst/>
          </a:prstGeom>
          <a:noFill/>
        </p:spPr>
        <p:txBody>
          <a:bodyPr wrap="square" rtlCol="0">
            <a:spAutoFit/>
          </a:bodyPr>
          <a:lstStyle/>
          <a:p>
            <a:r>
              <a:rPr lang="en-US" sz="3600" dirty="0">
                <a:solidFill>
                  <a:srgbClr val="FF0000"/>
                </a:solidFill>
              </a:rPr>
              <a:t>The chromosomes become less distinct and the new nuclei begin to form.</a:t>
            </a:r>
            <a:endParaRPr lang="en-US" sz="3600" b="1" dirty="0">
              <a:solidFill>
                <a:srgbClr val="FF0000"/>
              </a:solidFill>
            </a:endParaRPr>
          </a:p>
        </p:txBody>
      </p:sp>
      <p:pic>
        <p:nvPicPr>
          <p:cNvPr id="12290" name="Picture 2" descr="http://www.syvum.com/iosundry/squizzes/biology/mitost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758440"/>
            <a:ext cx="5105400" cy="374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571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226</Words>
  <Application>Microsoft Office PowerPoint</Application>
  <PresentationFormat>On-screen Show (4:3)</PresentationFormat>
  <Paragraphs>32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Eukaryotic Cell Cycle</vt:lpstr>
      <vt:lpstr>The Eukaryotic Cell Cycle</vt:lpstr>
      <vt:lpstr>Three parts to the cell cycle: </vt:lpstr>
      <vt:lpstr>Interphase is divided into 3 parts: </vt:lpstr>
      <vt:lpstr>MITOSIS </vt:lpstr>
      <vt:lpstr>PROPHASE </vt:lpstr>
      <vt:lpstr>METAPHASE</vt:lpstr>
      <vt:lpstr>ANAPHASE</vt:lpstr>
      <vt:lpstr>TELOPHASE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Cytokinesis</vt:lpstr>
      <vt:lpstr>Cytokinesis</vt:lpstr>
      <vt:lpstr>Cytokinesis</vt:lpstr>
      <vt:lpstr>PowerPoint Presentation</vt:lpstr>
      <vt:lpstr>The cell cycle is controlled by regulatory proteins both inside and outside the cell.   Growth factors  stimulate growth, embryonic development, and wound healing.  Apoptosis is programmed cell death.  Some diseases are caused by too much cell growth, such as Parkinson’s disease and AIDS. </vt:lpstr>
      <vt:lpstr>Cancer cells do not respond to the signals that regulate growth.   The cells grow out of control and can cause a mass called a tumor.  Benign: does not spread  Malignant: invade and destroy healthy tissue  </vt:lpstr>
    </vt:vector>
  </TitlesOfParts>
  <Company>Northside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Eukaryotic Cell Cycle</dc:title>
  <dc:creator>Kelli Brock</dc:creator>
  <cp:lastModifiedBy>Thania Gottschalk</cp:lastModifiedBy>
  <cp:revision>7</cp:revision>
  <dcterms:created xsi:type="dcterms:W3CDTF">2016-01-05T13:25:29Z</dcterms:created>
  <dcterms:modified xsi:type="dcterms:W3CDTF">2017-01-02T21:52:46Z</dcterms:modified>
</cp:coreProperties>
</file>