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9"/>
  </p:handoutMasterIdLst>
  <p:sldIdLst>
    <p:sldId id="290" r:id="rId2"/>
    <p:sldId id="256" r:id="rId3"/>
    <p:sldId id="257" r:id="rId4"/>
    <p:sldId id="266" r:id="rId5"/>
    <p:sldId id="269" r:id="rId6"/>
    <p:sldId id="267" r:id="rId7"/>
    <p:sldId id="270" r:id="rId8"/>
    <p:sldId id="271" r:id="rId9"/>
    <p:sldId id="261" r:id="rId10"/>
    <p:sldId id="268" r:id="rId11"/>
    <p:sldId id="272" r:id="rId12"/>
    <p:sldId id="273" r:id="rId13"/>
    <p:sldId id="258" r:id="rId14"/>
    <p:sldId id="260" r:id="rId15"/>
    <p:sldId id="263" r:id="rId16"/>
    <p:sldId id="262" r:id="rId17"/>
    <p:sldId id="274" r:id="rId18"/>
    <p:sldId id="275" r:id="rId19"/>
    <p:sldId id="276" r:id="rId20"/>
    <p:sldId id="278" r:id="rId21"/>
    <p:sldId id="277" r:id="rId22"/>
    <p:sldId id="265" r:id="rId23"/>
    <p:sldId id="283" r:id="rId24"/>
    <p:sldId id="284" r:id="rId25"/>
    <p:sldId id="287" r:id="rId26"/>
    <p:sldId id="285" r:id="rId27"/>
    <p:sldId id="286" r:id="rId28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endParaRPr lang="en-US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endParaRPr lang="en-US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fld id="{334DFFDD-A886-4EAC-A96F-EA5DB597CD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5119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58" name="Group 318"/>
          <p:cNvGrpSpPr>
            <a:grpSpLocks/>
          </p:cNvGrpSpPr>
          <p:nvPr/>
        </p:nvGrpSpPr>
        <p:grpSpPr bwMode="auto">
          <a:xfrm>
            <a:off x="0" y="107950"/>
            <a:ext cx="9101138" cy="6750050"/>
            <a:chOff x="0" y="68"/>
            <a:chExt cx="5733" cy="4252"/>
          </a:xfrm>
        </p:grpSpPr>
        <p:grpSp>
          <p:nvGrpSpPr>
            <p:cNvPr id="10553" name="Group 313"/>
            <p:cNvGrpSpPr>
              <a:grpSpLocks/>
            </p:cNvGrpSpPr>
            <p:nvPr/>
          </p:nvGrpSpPr>
          <p:grpSpPr bwMode="auto">
            <a:xfrm>
              <a:off x="0" y="68"/>
              <a:ext cx="5733" cy="4088"/>
              <a:chOff x="0" y="68"/>
              <a:chExt cx="5733" cy="4088"/>
            </a:xfrm>
          </p:grpSpPr>
          <p:grpSp>
            <p:nvGrpSpPr>
              <p:cNvPr id="10552" name="Group 312"/>
              <p:cNvGrpSpPr>
                <a:grpSpLocks/>
              </p:cNvGrpSpPr>
              <p:nvPr userDrawn="1"/>
            </p:nvGrpSpPr>
            <p:grpSpPr bwMode="auto">
              <a:xfrm>
                <a:off x="0" y="144"/>
                <a:ext cx="5730" cy="4012"/>
                <a:chOff x="0" y="144"/>
                <a:chExt cx="5730" cy="4012"/>
              </a:xfrm>
            </p:grpSpPr>
            <p:sp>
              <p:nvSpPr>
                <p:cNvPr id="10334" name="Line 94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95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35" name="Line 95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896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36" name="Line 96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141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37" name="Line 97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1918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38" name="Line 98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2438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39" name="Line 99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2939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40" name="Line 100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460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41" name="Line 101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961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0551" name="Group 311"/>
                <p:cNvGrpSpPr>
                  <a:grpSpLocks/>
                </p:cNvGrpSpPr>
                <p:nvPr userDrawn="1"/>
              </p:nvGrpSpPr>
              <p:grpSpPr bwMode="auto">
                <a:xfrm>
                  <a:off x="483" y="144"/>
                  <a:ext cx="975" cy="4012"/>
                  <a:chOff x="483" y="144"/>
                  <a:chExt cx="975" cy="4012"/>
                </a:xfrm>
              </p:grpSpPr>
              <p:grpSp>
                <p:nvGrpSpPr>
                  <p:cNvPr id="10545" name="Group 305"/>
                  <p:cNvGrpSpPr>
                    <a:grpSpLocks/>
                  </p:cNvGrpSpPr>
                  <p:nvPr userDrawn="1"/>
                </p:nvGrpSpPr>
                <p:grpSpPr bwMode="auto">
                  <a:xfrm>
                    <a:off x="483" y="144"/>
                    <a:ext cx="975" cy="947"/>
                    <a:chOff x="483" y="144"/>
                    <a:chExt cx="975" cy="947"/>
                  </a:xfrm>
                </p:grpSpPr>
                <p:sp>
                  <p:nvSpPr>
                    <p:cNvPr id="10344" name="Line 10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83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345" name="Line 10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984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346" name="Line 10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984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347" name="Line 10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83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348" name="Line 10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34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349" name="Line 10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263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350" name="Line 11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263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351" name="Line 11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34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352" name="Group 112"/>
                  <p:cNvGrpSpPr>
                    <a:grpSpLocks/>
                  </p:cNvGrpSpPr>
                  <p:nvPr/>
                </p:nvGrpSpPr>
                <p:grpSpPr bwMode="auto">
                  <a:xfrm>
                    <a:off x="483" y="1166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0353" name="Line 11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354" name="Line 11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355" name="Line 11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356" name="Line 11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357" name="Line 11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358" name="Line 11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359" name="Line 11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360" name="Line 12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361" name="Group 121"/>
                  <p:cNvGrpSpPr>
                    <a:grpSpLocks/>
                  </p:cNvGrpSpPr>
                  <p:nvPr/>
                </p:nvGrpSpPr>
                <p:grpSpPr bwMode="auto">
                  <a:xfrm>
                    <a:off x="483" y="2187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0362" name="Line 12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363" name="Line 12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364" name="Line 12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365" name="Line 12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366" name="Line 12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367" name="Line 12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368" name="Line 12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369" name="Line 12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370" name="Group 130"/>
                  <p:cNvGrpSpPr>
                    <a:grpSpLocks/>
                  </p:cNvGrpSpPr>
                  <p:nvPr/>
                </p:nvGrpSpPr>
                <p:grpSpPr bwMode="auto">
                  <a:xfrm>
                    <a:off x="483" y="3209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0371" name="Line 13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372" name="Line 13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373" name="Line 13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374" name="Line 13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375" name="Line 13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376" name="Line 13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377" name="Line 13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378" name="Line 13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0550" name="Group 310"/>
                <p:cNvGrpSpPr>
                  <a:grpSpLocks/>
                </p:cNvGrpSpPr>
                <p:nvPr userDrawn="1"/>
              </p:nvGrpSpPr>
              <p:grpSpPr bwMode="auto">
                <a:xfrm>
                  <a:off x="1551" y="144"/>
                  <a:ext cx="975" cy="4012"/>
                  <a:chOff x="1551" y="144"/>
                  <a:chExt cx="975" cy="4012"/>
                </a:xfrm>
              </p:grpSpPr>
              <p:grpSp>
                <p:nvGrpSpPr>
                  <p:cNvPr id="10544" name="Group 304"/>
                  <p:cNvGrpSpPr>
                    <a:grpSpLocks/>
                  </p:cNvGrpSpPr>
                  <p:nvPr userDrawn="1"/>
                </p:nvGrpSpPr>
                <p:grpSpPr bwMode="auto">
                  <a:xfrm>
                    <a:off x="1551" y="144"/>
                    <a:ext cx="975" cy="947"/>
                    <a:chOff x="1551" y="144"/>
                    <a:chExt cx="975" cy="947"/>
                  </a:xfrm>
                </p:grpSpPr>
                <p:sp>
                  <p:nvSpPr>
                    <p:cNvPr id="10381" name="Line 14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551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382" name="Line 14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052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383" name="Line 14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052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384" name="Line 14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551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385" name="Line 14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802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386" name="Line 14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331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387" name="Line 14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331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388" name="Line 14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802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389" name="Group 149"/>
                  <p:cNvGrpSpPr>
                    <a:grpSpLocks/>
                  </p:cNvGrpSpPr>
                  <p:nvPr/>
                </p:nvGrpSpPr>
                <p:grpSpPr bwMode="auto">
                  <a:xfrm>
                    <a:off x="1551" y="1166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0390" name="Line 15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391" name="Line 15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392" name="Line 15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393" name="Line 15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394" name="Line 15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395" name="Line 15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396" name="Line 15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397" name="Line 15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398" name="Group 158"/>
                  <p:cNvGrpSpPr>
                    <a:grpSpLocks/>
                  </p:cNvGrpSpPr>
                  <p:nvPr/>
                </p:nvGrpSpPr>
                <p:grpSpPr bwMode="auto">
                  <a:xfrm>
                    <a:off x="1551" y="2187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0399" name="Line 15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00" name="Line 16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01" name="Line 16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02" name="Line 16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03" name="Line 16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04" name="Line 16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05" name="Line 16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06" name="Line 16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407" name="Group 167"/>
                  <p:cNvGrpSpPr>
                    <a:grpSpLocks/>
                  </p:cNvGrpSpPr>
                  <p:nvPr/>
                </p:nvGrpSpPr>
                <p:grpSpPr bwMode="auto">
                  <a:xfrm>
                    <a:off x="1551" y="3209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0408" name="Line 16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09" name="Line 16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10" name="Line 17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11" name="Line 17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12" name="Line 17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13" name="Line 17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14" name="Line 17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15" name="Line 17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0549" name="Group 309"/>
                <p:cNvGrpSpPr>
                  <a:grpSpLocks/>
                </p:cNvGrpSpPr>
                <p:nvPr userDrawn="1"/>
              </p:nvGrpSpPr>
              <p:grpSpPr bwMode="auto">
                <a:xfrm>
                  <a:off x="2619" y="144"/>
                  <a:ext cx="975" cy="4012"/>
                  <a:chOff x="2619" y="144"/>
                  <a:chExt cx="975" cy="4012"/>
                </a:xfrm>
              </p:grpSpPr>
              <p:grpSp>
                <p:nvGrpSpPr>
                  <p:cNvPr id="10543" name="Group 303"/>
                  <p:cNvGrpSpPr>
                    <a:grpSpLocks/>
                  </p:cNvGrpSpPr>
                  <p:nvPr userDrawn="1"/>
                </p:nvGrpSpPr>
                <p:grpSpPr bwMode="auto">
                  <a:xfrm>
                    <a:off x="2619" y="144"/>
                    <a:ext cx="975" cy="947"/>
                    <a:chOff x="2619" y="144"/>
                    <a:chExt cx="975" cy="947"/>
                  </a:xfrm>
                </p:grpSpPr>
                <p:sp>
                  <p:nvSpPr>
                    <p:cNvPr id="10418" name="Line 17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619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19" name="Line 17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120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20" name="Line 18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120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21" name="Line 18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619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22" name="Line 18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870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23" name="Line 18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399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24" name="Line 18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399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25" name="Line 18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870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426" name="Group 186"/>
                  <p:cNvGrpSpPr>
                    <a:grpSpLocks/>
                  </p:cNvGrpSpPr>
                  <p:nvPr/>
                </p:nvGrpSpPr>
                <p:grpSpPr bwMode="auto">
                  <a:xfrm>
                    <a:off x="2619" y="1166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0427" name="Line 18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28" name="Line 18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29" name="Line 18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30" name="Line 19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31" name="Line 19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32" name="Line 19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33" name="Line 19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34" name="Line 19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435" name="Group 195"/>
                  <p:cNvGrpSpPr>
                    <a:grpSpLocks/>
                  </p:cNvGrpSpPr>
                  <p:nvPr/>
                </p:nvGrpSpPr>
                <p:grpSpPr bwMode="auto">
                  <a:xfrm>
                    <a:off x="2619" y="2187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0436" name="Line 19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37" name="Line 19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38" name="Line 19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39" name="Line 19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40" name="Line 20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41" name="Line 20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42" name="Line 20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43" name="Line 20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444" name="Group 204"/>
                  <p:cNvGrpSpPr>
                    <a:grpSpLocks/>
                  </p:cNvGrpSpPr>
                  <p:nvPr/>
                </p:nvGrpSpPr>
                <p:grpSpPr bwMode="auto">
                  <a:xfrm>
                    <a:off x="2619" y="3209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0445" name="Line 20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46" name="Line 20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47" name="Line 20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48" name="Line 20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49" name="Line 20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50" name="Line 21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51" name="Line 21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52" name="Line 21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0548" name="Group 308"/>
                <p:cNvGrpSpPr>
                  <a:grpSpLocks/>
                </p:cNvGrpSpPr>
                <p:nvPr userDrawn="1"/>
              </p:nvGrpSpPr>
              <p:grpSpPr bwMode="auto">
                <a:xfrm>
                  <a:off x="3687" y="144"/>
                  <a:ext cx="975" cy="4012"/>
                  <a:chOff x="3687" y="144"/>
                  <a:chExt cx="975" cy="4012"/>
                </a:xfrm>
              </p:grpSpPr>
              <p:grpSp>
                <p:nvGrpSpPr>
                  <p:cNvPr id="10542" name="Group 302"/>
                  <p:cNvGrpSpPr>
                    <a:grpSpLocks/>
                  </p:cNvGrpSpPr>
                  <p:nvPr userDrawn="1"/>
                </p:nvGrpSpPr>
                <p:grpSpPr bwMode="auto">
                  <a:xfrm>
                    <a:off x="3687" y="144"/>
                    <a:ext cx="975" cy="947"/>
                    <a:chOff x="3687" y="144"/>
                    <a:chExt cx="975" cy="947"/>
                  </a:xfrm>
                </p:grpSpPr>
                <p:sp>
                  <p:nvSpPr>
                    <p:cNvPr id="10455" name="Line 21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687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56" name="Line 21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188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57" name="Line 21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188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58" name="Line 21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687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59" name="Line 21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938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60" name="Line 22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4467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61" name="Line 22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4467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62" name="Line 22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938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463" name="Group 223"/>
                  <p:cNvGrpSpPr>
                    <a:grpSpLocks/>
                  </p:cNvGrpSpPr>
                  <p:nvPr/>
                </p:nvGrpSpPr>
                <p:grpSpPr bwMode="auto">
                  <a:xfrm>
                    <a:off x="3687" y="1166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0464" name="Line 22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65" name="Line 22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66" name="Line 22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67" name="Line 22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68" name="Line 22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69" name="Line 22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70" name="Line 23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71" name="Line 23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472" name="Group 232"/>
                  <p:cNvGrpSpPr>
                    <a:grpSpLocks/>
                  </p:cNvGrpSpPr>
                  <p:nvPr/>
                </p:nvGrpSpPr>
                <p:grpSpPr bwMode="auto">
                  <a:xfrm>
                    <a:off x="3687" y="2187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0473" name="Line 23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74" name="Line 23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75" name="Line 23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76" name="Line 23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77" name="Line 23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78" name="Line 23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79" name="Line 23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80" name="Line 24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481" name="Group 241"/>
                  <p:cNvGrpSpPr>
                    <a:grpSpLocks/>
                  </p:cNvGrpSpPr>
                  <p:nvPr/>
                </p:nvGrpSpPr>
                <p:grpSpPr bwMode="auto">
                  <a:xfrm>
                    <a:off x="3687" y="3209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0482" name="Line 24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83" name="Line 24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84" name="Line 24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85" name="Line 24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86" name="Line 24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87" name="Line 24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88" name="Line 24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89" name="Line 24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0547" name="Group 307"/>
                <p:cNvGrpSpPr>
                  <a:grpSpLocks/>
                </p:cNvGrpSpPr>
                <p:nvPr userDrawn="1"/>
              </p:nvGrpSpPr>
              <p:grpSpPr bwMode="auto">
                <a:xfrm>
                  <a:off x="4755" y="144"/>
                  <a:ext cx="975" cy="4012"/>
                  <a:chOff x="4755" y="144"/>
                  <a:chExt cx="975" cy="4012"/>
                </a:xfrm>
              </p:grpSpPr>
              <p:grpSp>
                <p:nvGrpSpPr>
                  <p:cNvPr id="10541" name="Group 301"/>
                  <p:cNvGrpSpPr>
                    <a:grpSpLocks/>
                  </p:cNvGrpSpPr>
                  <p:nvPr userDrawn="1"/>
                </p:nvGrpSpPr>
                <p:grpSpPr bwMode="auto">
                  <a:xfrm>
                    <a:off x="4755" y="144"/>
                    <a:ext cx="975" cy="947"/>
                    <a:chOff x="4755" y="144"/>
                    <a:chExt cx="975" cy="947"/>
                  </a:xfrm>
                </p:grpSpPr>
                <p:sp>
                  <p:nvSpPr>
                    <p:cNvPr id="10492" name="Line 25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755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93" name="Line 25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5256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94" name="Line 25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5256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95" name="Line 25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755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96" name="Line 25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006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97" name="Line 25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535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98" name="Line 25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535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99" name="Line 25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006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500" name="Group 260"/>
                  <p:cNvGrpSpPr>
                    <a:grpSpLocks/>
                  </p:cNvGrpSpPr>
                  <p:nvPr/>
                </p:nvGrpSpPr>
                <p:grpSpPr bwMode="auto">
                  <a:xfrm>
                    <a:off x="4755" y="1166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0501" name="Line 26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502" name="Line 26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503" name="Line 26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504" name="Line 26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505" name="Line 26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506" name="Line 26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507" name="Line 26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508" name="Line 26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509" name="Group 269"/>
                  <p:cNvGrpSpPr>
                    <a:grpSpLocks/>
                  </p:cNvGrpSpPr>
                  <p:nvPr/>
                </p:nvGrpSpPr>
                <p:grpSpPr bwMode="auto">
                  <a:xfrm>
                    <a:off x="4755" y="2187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0510" name="Line 27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511" name="Line 27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512" name="Line 27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513" name="Line 27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514" name="Line 27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515" name="Line 27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516" name="Line 27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517" name="Line 27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518" name="Group 278"/>
                  <p:cNvGrpSpPr>
                    <a:grpSpLocks/>
                  </p:cNvGrpSpPr>
                  <p:nvPr/>
                </p:nvGrpSpPr>
                <p:grpSpPr bwMode="auto">
                  <a:xfrm>
                    <a:off x="4755" y="3209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0519" name="Line 27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520" name="Line 28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521" name="Line 28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522" name="Line 28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523" name="Line 28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524" name="Line 28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525" name="Line 28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526" name="Line 28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10546" name="Group 306"/>
              <p:cNvGrpSpPr>
                <a:grpSpLocks/>
              </p:cNvGrpSpPr>
              <p:nvPr userDrawn="1"/>
            </p:nvGrpSpPr>
            <p:grpSpPr bwMode="auto">
              <a:xfrm>
                <a:off x="3" y="68"/>
                <a:ext cx="5730" cy="0"/>
                <a:chOff x="3" y="68"/>
                <a:chExt cx="5730" cy="0"/>
              </a:xfrm>
            </p:grpSpPr>
            <p:sp>
              <p:nvSpPr>
                <p:cNvPr id="10530" name="Line 290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98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31" name="Line 291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737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32" name="Line 292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266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33" name="Line 293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805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34" name="Line 294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2334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35" name="Line 295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2873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36" name="Line 296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3402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37" name="Line 297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3941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38" name="Line 298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4470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39" name="Line 299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5009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40" name="Line 300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5538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555" name="Group 315"/>
            <p:cNvGrpSpPr>
              <a:grpSpLocks/>
            </p:cNvGrpSpPr>
            <p:nvPr/>
          </p:nvGrpSpPr>
          <p:grpSpPr bwMode="auto">
            <a:xfrm>
              <a:off x="336" y="1200"/>
              <a:ext cx="5088" cy="1056"/>
              <a:chOff x="336" y="1200"/>
              <a:chExt cx="5088" cy="1056"/>
            </a:xfrm>
          </p:grpSpPr>
          <p:sp>
            <p:nvSpPr>
              <p:cNvPr id="10249" name="Rectangle 9"/>
              <p:cNvSpPr>
                <a:spLocks noChangeArrowheads="1"/>
              </p:cNvSpPr>
              <p:nvPr userDrawn="1"/>
            </p:nvSpPr>
            <p:spPr bwMode="auto">
              <a:xfrm>
                <a:off x="2880" y="1200"/>
                <a:ext cx="2544" cy="528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0" name="Rectangle 10"/>
              <p:cNvSpPr>
                <a:spLocks noChangeArrowheads="1"/>
              </p:cNvSpPr>
              <p:nvPr userDrawn="1"/>
            </p:nvSpPr>
            <p:spPr bwMode="auto">
              <a:xfrm>
                <a:off x="2880" y="1728"/>
                <a:ext cx="2544" cy="528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1" name="Rectangle 11"/>
              <p:cNvSpPr>
                <a:spLocks noChangeArrowheads="1"/>
              </p:cNvSpPr>
              <p:nvPr userDrawn="1"/>
            </p:nvSpPr>
            <p:spPr bwMode="auto">
              <a:xfrm>
                <a:off x="336" y="1728"/>
                <a:ext cx="2544" cy="528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2" name="Rectangle 12"/>
              <p:cNvSpPr>
                <a:spLocks noChangeArrowheads="1"/>
              </p:cNvSpPr>
              <p:nvPr userDrawn="1"/>
            </p:nvSpPr>
            <p:spPr bwMode="auto">
              <a:xfrm>
                <a:off x="336" y="1200"/>
                <a:ext cx="2544" cy="528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3" name="Rectangle 13"/>
              <p:cNvSpPr>
                <a:spLocks noChangeArrowheads="1"/>
              </p:cNvSpPr>
              <p:nvPr userDrawn="1"/>
            </p:nvSpPr>
            <p:spPr bwMode="white">
              <a:xfrm>
                <a:off x="432" y="1296"/>
                <a:ext cx="4896" cy="86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527" name="Group 287"/>
            <p:cNvGrpSpPr>
              <a:grpSpLocks/>
            </p:cNvGrpSpPr>
            <p:nvPr/>
          </p:nvGrpSpPr>
          <p:grpSpPr bwMode="auto">
            <a:xfrm>
              <a:off x="192" y="4273"/>
              <a:ext cx="5328" cy="47"/>
              <a:chOff x="192" y="3840"/>
              <a:chExt cx="5328" cy="47"/>
            </a:xfrm>
          </p:grpSpPr>
          <p:grpSp>
            <p:nvGrpSpPr>
              <p:cNvPr id="10313" name="Group 73"/>
              <p:cNvGrpSpPr>
                <a:grpSpLocks/>
              </p:cNvGrpSpPr>
              <p:nvPr userDrawn="1"/>
            </p:nvGrpSpPr>
            <p:grpSpPr bwMode="auto">
              <a:xfrm>
                <a:off x="192" y="3840"/>
                <a:ext cx="624" cy="47"/>
                <a:chOff x="624" y="3706"/>
                <a:chExt cx="1056" cy="106"/>
              </a:xfrm>
            </p:grpSpPr>
            <p:sp>
              <p:nvSpPr>
                <p:cNvPr id="10256" name="Rectangle 16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57" name="Rectangle 17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312" name="Group 72"/>
              <p:cNvGrpSpPr>
                <a:grpSpLocks/>
              </p:cNvGrpSpPr>
              <p:nvPr userDrawn="1"/>
            </p:nvGrpSpPr>
            <p:grpSpPr bwMode="auto">
              <a:xfrm>
                <a:off x="864" y="3840"/>
                <a:ext cx="624" cy="47"/>
                <a:chOff x="624" y="3600"/>
                <a:chExt cx="1056" cy="106"/>
              </a:xfrm>
            </p:grpSpPr>
            <p:sp>
              <p:nvSpPr>
                <p:cNvPr id="10255" name="Rectangle 15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58" name="Rectangle 18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314" name="Group 74"/>
              <p:cNvGrpSpPr>
                <a:grpSpLocks/>
              </p:cNvGrpSpPr>
              <p:nvPr userDrawn="1"/>
            </p:nvGrpSpPr>
            <p:grpSpPr bwMode="auto">
              <a:xfrm>
                <a:off x="1536" y="3840"/>
                <a:ext cx="624" cy="47"/>
                <a:chOff x="624" y="3706"/>
                <a:chExt cx="1056" cy="106"/>
              </a:xfrm>
            </p:grpSpPr>
            <p:sp>
              <p:nvSpPr>
                <p:cNvPr id="10315" name="Rectangle 75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16" name="Rectangle 76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317" name="Group 77"/>
              <p:cNvGrpSpPr>
                <a:grpSpLocks/>
              </p:cNvGrpSpPr>
              <p:nvPr userDrawn="1"/>
            </p:nvGrpSpPr>
            <p:grpSpPr bwMode="auto">
              <a:xfrm>
                <a:off x="2208" y="3840"/>
                <a:ext cx="624" cy="47"/>
                <a:chOff x="624" y="3600"/>
                <a:chExt cx="1056" cy="106"/>
              </a:xfrm>
            </p:grpSpPr>
            <p:sp>
              <p:nvSpPr>
                <p:cNvPr id="10318" name="Rectangle 78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19" name="Rectangle 79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320" name="Group 80"/>
              <p:cNvGrpSpPr>
                <a:grpSpLocks/>
              </p:cNvGrpSpPr>
              <p:nvPr userDrawn="1"/>
            </p:nvGrpSpPr>
            <p:grpSpPr bwMode="auto">
              <a:xfrm>
                <a:off x="2880" y="3840"/>
                <a:ext cx="624" cy="47"/>
                <a:chOff x="624" y="3706"/>
                <a:chExt cx="1056" cy="106"/>
              </a:xfrm>
            </p:grpSpPr>
            <p:sp>
              <p:nvSpPr>
                <p:cNvPr id="10321" name="Rectangle 81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22" name="Rectangle 82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323" name="Group 83"/>
              <p:cNvGrpSpPr>
                <a:grpSpLocks/>
              </p:cNvGrpSpPr>
              <p:nvPr userDrawn="1"/>
            </p:nvGrpSpPr>
            <p:grpSpPr bwMode="auto">
              <a:xfrm>
                <a:off x="3552" y="3840"/>
                <a:ext cx="624" cy="47"/>
                <a:chOff x="624" y="3600"/>
                <a:chExt cx="1056" cy="106"/>
              </a:xfrm>
            </p:grpSpPr>
            <p:sp>
              <p:nvSpPr>
                <p:cNvPr id="10324" name="Rectangle 84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25" name="Rectangle 85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326" name="Group 86"/>
              <p:cNvGrpSpPr>
                <a:grpSpLocks/>
              </p:cNvGrpSpPr>
              <p:nvPr userDrawn="1"/>
            </p:nvGrpSpPr>
            <p:grpSpPr bwMode="auto">
              <a:xfrm>
                <a:off x="4224" y="3840"/>
                <a:ext cx="624" cy="47"/>
                <a:chOff x="624" y="3706"/>
                <a:chExt cx="1056" cy="106"/>
              </a:xfrm>
            </p:grpSpPr>
            <p:sp>
              <p:nvSpPr>
                <p:cNvPr id="10327" name="Rectangle 87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28" name="Rectangle 88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329" name="Group 89"/>
              <p:cNvGrpSpPr>
                <a:grpSpLocks/>
              </p:cNvGrpSpPr>
              <p:nvPr userDrawn="1"/>
            </p:nvGrpSpPr>
            <p:grpSpPr bwMode="auto">
              <a:xfrm>
                <a:off x="4896" y="3840"/>
                <a:ext cx="624" cy="47"/>
                <a:chOff x="624" y="3600"/>
                <a:chExt cx="1056" cy="106"/>
              </a:xfrm>
            </p:grpSpPr>
            <p:sp>
              <p:nvSpPr>
                <p:cNvPr id="10330" name="Rectangle 90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31" name="Rectangle 91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1A8CA70-A165-48E5-80EC-90E8C426D553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559" name="Picture 319" descr="posbul1a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6113" y="3403600"/>
            <a:ext cx="246062" cy="24606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AE01B5-03B7-4BE7-9479-7BE81687DB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9749F2-0AFC-4E91-9C57-48B31EF17C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80A8A8-A515-4BEE-8F12-F228AC402C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09BD9-5067-4FA8-B2A8-A0AAB7D200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A8D910-7C8D-4D66-8586-CCD4CA05EE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49E236-37A2-442B-9559-38E60802BB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DE5FE7-941F-4C28-A8E2-7D0960F5CF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92C43F-49F6-4DF3-A448-43B8197057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6E399F-56C6-4E39-928A-F3ADC3B4D7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838116-5375-411C-BBE8-A517566851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5" name="Group 291"/>
          <p:cNvGrpSpPr>
            <a:grpSpLocks/>
          </p:cNvGrpSpPr>
          <p:nvPr/>
        </p:nvGrpSpPr>
        <p:grpSpPr bwMode="auto">
          <a:xfrm>
            <a:off x="215900" y="76200"/>
            <a:ext cx="8686800" cy="6781800"/>
            <a:chOff x="136" y="48"/>
            <a:chExt cx="5472" cy="4272"/>
          </a:xfrm>
        </p:grpSpPr>
        <p:grpSp>
          <p:nvGrpSpPr>
            <p:cNvPr id="1225" name="Group 201"/>
            <p:cNvGrpSpPr>
              <a:grpSpLocks/>
            </p:cNvGrpSpPr>
            <p:nvPr userDrawn="1"/>
          </p:nvGrpSpPr>
          <p:grpSpPr bwMode="auto">
            <a:xfrm>
              <a:off x="136" y="48"/>
              <a:ext cx="5472" cy="212"/>
              <a:chOff x="136" y="48"/>
              <a:chExt cx="5472" cy="212"/>
            </a:xfrm>
          </p:grpSpPr>
          <p:grpSp>
            <p:nvGrpSpPr>
              <p:cNvPr id="1226" name="Group 202"/>
              <p:cNvGrpSpPr>
                <a:grpSpLocks/>
              </p:cNvGrpSpPr>
              <p:nvPr/>
            </p:nvGrpSpPr>
            <p:grpSpPr bwMode="auto">
              <a:xfrm>
                <a:off x="136" y="48"/>
                <a:ext cx="1056" cy="212"/>
                <a:chOff x="2544" y="2160"/>
                <a:chExt cx="1920" cy="384"/>
              </a:xfrm>
            </p:grpSpPr>
            <p:sp>
              <p:nvSpPr>
                <p:cNvPr id="1227" name="Rectangle 203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8" name="Rectangle 204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9" name="Rectangle 205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0" name="Rectangle 206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1" name="Rectangle 207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8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32" name="Group 208"/>
              <p:cNvGrpSpPr>
                <a:grpSpLocks/>
              </p:cNvGrpSpPr>
              <p:nvPr/>
            </p:nvGrpSpPr>
            <p:grpSpPr bwMode="auto">
              <a:xfrm>
                <a:off x="1240" y="48"/>
                <a:ext cx="1056" cy="212"/>
                <a:chOff x="2544" y="2160"/>
                <a:chExt cx="1920" cy="384"/>
              </a:xfrm>
            </p:grpSpPr>
            <p:sp>
              <p:nvSpPr>
                <p:cNvPr id="1233" name="Rectangle 209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4" name="Rectangle 210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5" name="Rectangle 211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6" name="Rectangle 212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7" name="Rectangle 213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8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38" name="Group 214"/>
              <p:cNvGrpSpPr>
                <a:grpSpLocks/>
              </p:cNvGrpSpPr>
              <p:nvPr/>
            </p:nvGrpSpPr>
            <p:grpSpPr bwMode="auto">
              <a:xfrm>
                <a:off x="2344" y="48"/>
                <a:ext cx="1056" cy="212"/>
                <a:chOff x="2544" y="2160"/>
                <a:chExt cx="1920" cy="384"/>
              </a:xfrm>
            </p:grpSpPr>
            <p:sp>
              <p:nvSpPr>
                <p:cNvPr id="1239" name="Rectangle 215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40" name="Rectangle 216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41" name="Rectangle 217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42" name="Rectangle 218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43" name="Rectangle 219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8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44" name="Group 220"/>
              <p:cNvGrpSpPr>
                <a:grpSpLocks/>
              </p:cNvGrpSpPr>
              <p:nvPr/>
            </p:nvGrpSpPr>
            <p:grpSpPr bwMode="auto">
              <a:xfrm>
                <a:off x="3448" y="48"/>
                <a:ext cx="1056" cy="212"/>
                <a:chOff x="2544" y="2160"/>
                <a:chExt cx="1920" cy="384"/>
              </a:xfrm>
            </p:grpSpPr>
            <p:sp>
              <p:nvSpPr>
                <p:cNvPr id="1245" name="Rectangle 221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46" name="Rectangle 222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47" name="Rectangle 223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48" name="Rectangle 224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49" name="Rectangle 225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8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50" name="Group 226"/>
              <p:cNvGrpSpPr>
                <a:grpSpLocks/>
              </p:cNvGrpSpPr>
              <p:nvPr/>
            </p:nvGrpSpPr>
            <p:grpSpPr bwMode="auto">
              <a:xfrm>
                <a:off x="4552" y="48"/>
                <a:ext cx="1056" cy="212"/>
                <a:chOff x="2544" y="2160"/>
                <a:chExt cx="1920" cy="384"/>
              </a:xfrm>
            </p:grpSpPr>
            <p:sp>
              <p:nvSpPr>
                <p:cNvPr id="1251" name="Rectangle 227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52" name="Rectangle 228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53" name="Rectangle 229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54" name="Rectangle 230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55" name="Rectangle 231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8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313" name="Group 289"/>
            <p:cNvGrpSpPr>
              <a:grpSpLocks/>
            </p:cNvGrpSpPr>
            <p:nvPr userDrawn="1"/>
          </p:nvGrpSpPr>
          <p:grpSpPr bwMode="auto">
            <a:xfrm>
              <a:off x="192" y="4273"/>
              <a:ext cx="5328" cy="47"/>
              <a:chOff x="192" y="3840"/>
              <a:chExt cx="5328" cy="47"/>
            </a:xfrm>
          </p:grpSpPr>
          <p:grpSp>
            <p:nvGrpSpPr>
              <p:cNvPr id="1289" name="Group 265"/>
              <p:cNvGrpSpPr>
                <a:grpSpLocks/>
              </p:cNvGrpSpPr>
              <p:nvPr userDrawn="1"/>
            </p:nvGrpSpPr>
            <p:grpSpPr bwMode="auto">
              <a:xfrm>
                <a:off x="192" y="3840"/>
                <a:ext cx="624" cy="47"/>
                <a:chOff x="624" y="3706"/>
                <a:chExt cx="1056" cy="106"/>
              </a:xfrm>
            </p:grpSpPr>
            <p:sp>
              <p:nvSpPr>
                <p:cNvPr id="1290" name="Rectangle 266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91" name="Rectangle 267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92" name="Group 268"/>
              <p:cNvGrpSpPr>
                <a:grpSpLocks/>
              </p:cNvGrpSpPr>
              <p:nvPr userDrawn="1"/>
            </p:nvGrpSpPr>
            <p:grpSpPr bwMode="auto">
              <a:xfrm>
                <a:off x="864" y="3840"/>
                <a:ext cx="624" cy="47"/>
                <a:chOff x="624" y="3600"/>
                <a:chExt cx="1056" cy="106"/>
              </a:xfrm>
            </p:grpSpPr>
            <p:sp>
              <p:nvSpPr>
                <p:cNvPr id="1293" name="Rectangle 269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94" name="Rectangle 270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95" name="Group 271"/>
              <p:cNvGrpSpPr>
                <a:grpSpLocks/>
              </p:cNvGrpSpPr>
              <p:nvPr userDrawn="1"/>
            </p:nvGrpSpPr>
            <p:grpSpPr bwMode="auto">
              <a:xfrm>
                <a:off x="1536" y="3840"/>
                <a:ext cx="624" cy="47"/>
                <a:chOff x="624" y="3706"/>
                <a:chExt cx="1056" cy="106"/>
              </a:xfrm>
            </p:grpSpPr>
            <p:sp>
              <p:nvSpPr>
                <p:cNvPr id="1296" name="Rectangle 272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97" name="Rectangle 273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98" name="Group 274"/>
              <p:cNvGrpSpPr>
                <a:grpSpLocks/>
              </p:cNvGrpSpPr>
              <p:nvPr userDrawn="1"/>
            </p:nvGrpSpPr>
            <p:grpSpPr bwMode="auto">
              <a:xfrm>
                <a:off x="2208" y="3840"/>
                <a:ext cx="624" cy="47"/>
                <a:chOff x="624" y="3600"/>
                <a:chExt cx="1056" cy="106"/>
              </a:xfrm>
            </p:grpSpPr>
            <p:sp>
              <p:nvSpPr>
                <p:cNvPr id="1299" name="Rectangle 275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0" name="Rectangle 276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01" name="Group 277"/>
              <p:cNvGrpSpPr>
                <a:grpSpLocks/>
              </p:cNvGrpSpPr>
              <p:nvPr userDrawn="1"/>
            </p:nvGrpSpPr>
            <p:grpSpPr bwMode="auto">
              <a:xfrm>
                <a:off x="2880" y="3840"/>
                <a:ext cx="624" cy="47"/>
                <a:chOff x="624" y="3706"/>
                <a:chExt cx="1056" cy="106"/>
              </a:xfrm>
            </p:grpSpPr>
            <p:sp>
              <p:nvSpPr>
                <p:cNvPr id="1302" name="Rectangle 278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3" name="Rectangle 279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04" name="Group 280"/>
              <p:cNvGrpSpPr>
                <a:grpSpLocks/>
              </p:cNvGrpSpPr>
              <p:nvPr userDrawn="1"/>
            </p:nvGrpSpPr>
            <p:grpSpPr bwMode="auto">
              <a:xfrm>
                <a:off x="3552" y="3840"/>
                <a:ext cx="624" cy="47"/>
                <a:chOff x="624" y="3600"/>
                <a:chExt cx="1056" cy="106"/>
              </a:xfrm>
            </p:grpSpPr>
            <p:sp>
              <p:nvSpPr>
                <p:cNvPr id="1305" name="Rectangle 281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6" name="Rectangle 282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07" name="Group 283"/>
              <p:cNvGrpSpPr>
                <a:grpSpLocks/>
              </p:cNvGrpSpPr>
              <p:nvPr userDrawn="1"/>
            </p:nvGrpSpPr>
            <p:grpSpPr bwMode="auto">
              <a:xfrm>
                <a:off x="4224" y="3840"/>
                <a:ext cx="624" cy="47"/>
                <a:chOff x="624" y="3706"/>
                <a:chExt cx="1056" cy="106"/>
              </a:xfrm>
            </p:grpSpPr>
            <p:sp>
              <p:nvSpPr>
                <p:cNvPr id="1308" name="Rectangle 284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9" name="Rectangle 285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10" name="Group 286"/>
              <p:cNvGrpSpPr>
                <a:grpSpLocks/>
              </p:cNvGrpSpPr>
              <p:nvPr userDrawn="1"/>
            </p:nvGrpSpPr>
            <p:grpSpPr bwMode="auto">
              <a:xfrm>
                <a:off x="4896" y="3840"/>
                <a:ext cx="624" cy="47"/>
                <a:chOff x="624" y="3600"/>
                <a:chExt cx="1056" cy="106"/>
              </a:xfrm>
            </p:grpSpPr>
            <p:sp>
              <p:nvSpPr>
                <p:cNvPr id="1311" name="Rectangle 287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12" name="Rectangle 288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Arial Narrow" pitchFamily="34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2"/>
                </a:solidFill>
                <a:latin typeface="Arial Narrow" pitchFamily="34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Arial Narrow" pitchFamily="34" charset="0"/>
              </a:defRPr>
            </a:lvl1pPr>
          </a:lstStyle>
          <a:p>
            <a:fld id="{781FF3A3-902F-45C0-85D8-D7D353A406A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80000"/>
        <a:buBlip>
          <a:blip r:embed="rId13"/>
        </a:buBlip>
        <a:defRPr sz="3200">
          <a:solidFill>
            <a:schemeClr val="folHlink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l"/>
        <a:defRPr sz="2800">
          <a:solidFill>
            <a:schemeClr val="folHlink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sz="2400">
          <a:solidFill>
            <a:schemeClr val="folHlink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l"/>
        <a:defRPr sz="2000">
          <a:solidFill>
            <a:schemeClr val="folHlink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folHlink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folHlink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folHlink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folHlink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folHlink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Anatomical</a:t>
            </a:r>
            <a:r>
              <a:rPr lang="en-US" dirty="0" smtClean="0"/>
              <a:t>: </a:t>
            </a:r>
            <a:r>
              <a:rPr lang="en-US" dirty="0"/>
              <a:t>of or relating to bodily structure.</a:t>
            </a:r>
            <a:endParaRPr lang="en-US" b="1" u="sng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b="1" u="sng" dirty="0" smtClean="0"/>
              <a:t>Adaptation</a:t>
            </a:r>
            <a:r>
              <a:rPr lang="en-US" dirty="0" smtClean="0"/>
              <a:t>: heritable characteristics that increases an organism’s ability </a:t>
            </a:r>
            <a:r>
              <a:rPr lang="en-US" dirty="0"/>
              <a:t>t</a:t>
            </a:r>
            <a:r>
              <a:rPr lang="en-US" dirty="0" smtClean="0"/>
              <a:t>o survive and reproduce in an environment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144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/>
              <a:t>CHARLES DARWIN</a:t>
            </a:r>
          </a:p>
        </p:txBody>
      </p:sp>
      <p:sp>
        <p:nvSpPr>
          <p:cNvPr id="4710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610600" cy="5105400"/>
          </a:xfrm>
        </p:spPr>
        <p:txBody>
          <a:bodyPr/>
          <a:lstStyle/>
          <a:p>
            <a:r>
              <a:rPr lang="en-US" dirty="0"/>
              <a:t> In </a:t>
            </a:r>
            <a:r>
              <a:rPr lang="en-US" u="sng" dirty="0"/>
              <a:t>1859</a:t>
            </a:r>
            <a:r>
              <a:rPr lang="en-US" dirty="0"/>
              <a:t>, Darwin published the results of his work in a book – </a:t>
            </a:r>
            <a:r>
              <a:rPr lang="en-US" u="sng" dirty="0">
                <a:solidFill>
                  <a:srgbClr val="000000"/>
                </a:solidFill>
              </a:rPr>
              <a:t>On the Origin of Species</a:t>
            </a:r>
            <a:r>
              <a:rPr lang="en-US" dirty="0"/>
              <a:t> – in which he proposed a theory called </a:t>
            </a:r>
            <a:r>
              <a:rPr lang="en-US" u="sng" dirty="0"/>
              <a:t>Natural </a:t>
            </a:r>
            <a:r>
              <a:rPr lang="en-US" u="sng" dirty="0" smtClean="0"/>
              <a:t>Selection</a:t>
            </a:r>
            <a:endParaRPr lang="en-US" u="sng" dirty="0"/>
          </a:p>
        </p:txBody>
      </p:sp>
      <p:pic>
        <p:nvPicPr>
          <p:cNvPr id="65538" name="Picture 2" descr="http://spencer.lib.ku.edu/exhibits/darwin/origin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2962645"/>
            <a:ext cx="4876800" cy="3895355"/>
          </a:xfrm>
          <a:prstGeom prst="rect">
            <a:avLst/>
          </a:prstGeom>
          <a:noFill/>
        </p:spPr>
      </p:pic>
      <p:pic>
        <p:nvPicPr>
          <p:cNvPr id="65540" name="Picture 4" descr="http://illuminatingreality.com/wp-content/uploads/2009/11/darw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540343"/>
            <a:ext cx="2466975" cy="33176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autoUpdateAnimBg="0"/>
      <p:bldP spid="47107" grpId="0" build="p" bldLvl="2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/>
              <a:t>CHARLES DARWIN</a:t>
            </a:r>
          </a:p>
        </p:txBody>
      </p:sp>
      <p:sp>
        <p:nvSpPr>
          <p:cNvPr id="4710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610600" cy="5105400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u="sng" dirty="0" smtClean="0"/>
              <a:t>Definitions</a:t>
            </a:r>
            <a:r>
              <a:rPr lang="en-US" u="sng" dirty="0"/>
              <a:t>:</a:t>
            </a:r>
            <a:endParaRPr lang="en-US" dirty="0"/>
          </a:p>
          <a:p>
            <a:pPr lvl="1"/>
            <a:r>
              <a:rPr lang="en-US" b="1" u="sng" dirty="0">
                <a:solidFill>
                  <a:srgbClr val="000000"/>
                </a:solidFill>
              </a:rPr>
              <a:t>Variation</a:t>
            </a:r>
            <a:r>
              <a:rPr lang="en-US" dirty="0"/>
              <a:t> – </a:t>
            </a:r>
            <a:r>
              <a:rPr lang="en-US" u="sng" dirty="0"/>
              <a:t>differences</a:t>
            </a:r>
            <a:r>
              <a:rPr lang="en-US" dirty="0"/>
              <a:t> between individual members of a </a:t>
            </a:r>
            <a:r>
              <a:rPr lang="en-US" u="sng" dirty="0"/>
              <a:t>population</a:t>
            </a:r>
            <a:r>
              <a:rPr lang="en-US" dirty="0"/>
              <a:t> (ex. </a:t>
            </a:r>
            <a:r>
              <a:rPr lang="en-US" u="sng" dirty="0"/>
              <a:t>Color</a:t>
            </a:r>
            <a:r>
              <a:rPr lang="en-US" dirty="0"/>
              <a:t> of fur, </a:t>
            </a:r>
            <a:r>
              <a:rPr lang="en-US" u="sng" dirty="0"/>
              <a:t>shape</a:t>
            </a:r>
            <a:r>
              <a:rPr lang="en-US" dirty="0"/>
              <a:t> of teeth)</a:t>
            </a:r>
          </a:p>
          <a:p>
            <a:pPr lvl="1"/>
            <a:r>
              <a:rPr lang="en-US" b="1" u="sng" dirty="0">
                <a:solidFill>
                  <a:srgbClr val="000000"/>
                </a:solidFill>
              </a:rPr>
              <a:t>Adaptation</a:t>
            </a:r>
            <a:r>
              <a:rPr lang="en-US" dirty="0"/>
              <a:t> – an </a:t>
            </a:r>
            <a:r>
              <a:rPr lang="en-US" u="sng" dirty="0"/>
              <a:t>inherited</a:t>
            </a:r>
            <a:r>
              <a:rPr lang="en-US" dirty="0"/>
              <a:t> characteristic that </a:t>
            </a:r>
            <a:r>
              <a:rPr lang="en-US" u="sng" dirty="0"/>
              <a:t>increases</a:t>
            </a:r>
            <a:r>
              <a:rPr lang="en-US" dirty="0"/>
              <a:t> an organism’s chance of </a:t>
            </a:r>
            <a:r>
              <a:rPr lang="en-US" u="sng" dirty="0"/>
              <a:t>survival</a:t>
            </a:r>
          </a:p>
        </p:txBody>
      </p:sp>
      <p:pic>
        <p:nvPicPr>
          <p:cNvPr id="4" name="Picture 5" descr="http://www.globalchange.umich.edu/globalchange1/current/labs/Lab5_PepperedMoth/PepperedMoth_files/image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2034" y="4495800"/>
            <a:ext cx="2736017" cy="2362200"/>
          </a:xfrm>
          <a:prstGeom prst="rect">
            <a:avLst/>
          </a:prstGeom>
          <a:noFill/>
        </p:spPr>
      </p:pic>
      <p:pic>
        <p:nvPicPr>
          <p:cNvPr id="5" name="Picture 4" descr="PepperedMoth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267200"/>
            <a:ext cx="3456339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autoUpdateAnimBg="0"/>
      <p:bldP spid="47107" grpId="0" build="p" bldLvl="2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 descr="swnov04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229600" cy="6397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latin typeface="Comic Sans MS" pitchFamily="66" charset="0"/>
                <a:cs typeface="Times New Roman" pitchFamily="18" charset="0"/>
              </a:rPr>
              <a:t>Darwin’s Theory of Natural Selection: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534400" cy="4343400"/>
          </a:xfrm>
        </p:spPr>
        <p:txBody>
          <a:bodyPr/>
          <a:lstStyle/>
          <a:p>
            <a:r>
              <a:rPr lang="en-US" sz="3100">
                <a:latin typeface="Comic Sans MS" pitchFamily="66" charset="0"/>
                <a:cs typeface="Times New Roman" pitchFamily="18" charset="0"/>
              </a:rPr>
              <a:t>1.</a:t>
            </a:r>
            <a:r>
              <a:rPr lang="en-US" sz="310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100">
                <a:latin typeface="Comic Sans MS" pitchFamily="66" charset="0"/>
                <a:cs typeface="Times New Roman" pitchFamily="18" charset="0"/>
              </a:rPr>
              <a:t>There is </a:t>
            </a:r>
            <a:r>
              <a:rPr lang="en-US" sz="3100" u="sng">
                <a:latin typeface="Comic Sans MS" pitchFamily="66" charset="0"/>
                <a:cs typeface="Times New Roman" pitchFamily="18" charset="0"/>
              </a:rPr>
              <a:t>a variation within a population</a:t>
            </a:r>
            <a:endParaRPr lang="en-US" sz="3100" u="sng">
              <a:cs typeface="Times New Roman" pitchFamily="18" charset="0"/>
            </a:endParaRPr>
          </a:p>
          <a:p>
            <a:r>
              <a:rPr lang="en-US" sz="3100">
                <a:latin typeface="Comic Sans MS" pitchFamily="66" charset="0"/>
                <a:cs typeface="Times New Roman" pitchFamily="18" charset="0"/>
              </a:rPr>
              <a:t>2.</a:t>
            </a:r>
            <a:r>
              <a:rPr lang="en-US" sz="310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en-US" sz="3100">
                <a:latin typeface="Comic Sans MS" pitchFamily="66" charset="0"/>
                <a:cs typeface="Times New Roman" pitchFamily="18" charset="0"/>
              </a:rPr>
              <a:t>Some variations are </a:t>
            </a:r>
            <a:r>
              <a:rPr lang="en-US" sz="3100" u="sng">
                <a:latin typeface="Comic Sans MS" pitchFamily="66" charset="0"/>
                <a:cs typeface="Times New Roman" pitchFamily="18" charset="0"/>
              </a:rPr>
              <a:t>favorable</a:t>
            </a:r>
            <a:endParaRPr lang="en-US" sz="3100" u="sng">
              <a:cs typeface="Times New Roman" pitchFamily="18" charset="0"/>
            </a:endParaRPr>
          </a:p>
          <a:p>
            <a:r>
              <a:rPr lang="en-US" sz="3100">
                <a:latin typeface="Comic Sans MS" pitchFamily="66" charset="0"/>
                <a:cs typeface="Times New Roman" pitchFamily="18" charset="0"/>
              </a:rPr>
              <a:t>3.</a:t>
            </a:r>
            <a:r>
              <a:rPr lang="en-US" sz="310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en-US" sz="3100">
                <a:latin typeface="Comic Sans MS" pitchFamily="66" charset="0"/>
                <a:cs typeface="Times New Roman" pitchFamily="18" charset="0"/>
              </a:rPr>
              <a:t>Not </a:t>
            </a:r>
            <a:r>
              <a:rPr lang="en-US" sz="3100" u="sng">
                <a:latin typeface="Comic Sans MS" pitchFamily="66" charset="0"/>
                <a:cs typeface="Times New Roman" pitchFamily="18" charset="0"/>
              </a:rPr>
              <a:t>all young</a:t>
            </a:r>
            <a:r>
              <a:rPr lang="en-US" sz="3100">
                <a:latin typeface="Comic Sans MS" pitchFamily="66" charset="0"/>
                <a:cs typeface="Times New Roman" pitchFamily="18" charset="0"/>
              </a:rPr>
              <a:t> produced in each 	generation </a:t>
            </a:r>
            <a:r>
              <a:rPr lang="en-US" sz="3100" u="sng">
                <a:latin typeface="Comic Sans MS" pitchFamily="66" charset="0"/>
                <a:cs typeface="Times New Roman" pitchFamily="18" charset="0"/>
              </a:rPr>
              <a:t>can survive</a:t>
            </a:r>
            <a:r>
              <a:rPr lang="en-US" sz="3100">
                <a:latin typeface="Comic Sans MS" pitchFamily="66" charset="0"/>
                <a:cs typeface="Times New Roman" pitchFamily="18" charset="0"/>
              </a:rPr>
              <a:t> (struggle for existence)</a:t>
            </a:r>
            <a:endParaRPr lang="en-US" sz="3100">
              <a:cs typeface="Times New Roman" pitchFamily="18" charset="0"/>
            </a:endParaRPr>
          </a:p>
          <a:p>
            <a:r>
              <a:rPr lang="en-US" sz="3100">
                <a:latin typeface="Comic Sans MS" pitchFamily="66" charset="0"/>
                <a:cs typeface="Times New Roman" pitchFamily="18" charset="0"/>
              </a:rPr>
              <a:t>4.</a:t>
            </a:r>
            <a:r>
              <a:rPr lang="en-US" sz="310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en-US" sz="3100">
                <a:latin typeface="Comic Sans MS" pitchFamily="66" charset="0"/>
                <a:cs typeface="Times New Roman" pitchFamily="18" charset="0"/>
              </a:rPr>
              <a:t>Individuals that survive and reproduce are those with </a:t>
            </a:r>
            <a:r>
              <a:rPr lang="en-US" sz="3100" u="sng">
                <a:latin typeface="Comic Sans MS" pitchFamily="66" charset="0"/>
                <a:cs typeface="Times New Roman" pitchFamily="18" charset="0"/>
              </a:rPr>
              <a:t>favorable variations</a:t>
            </a:r>
            <a:r>
              <a:rPr lang="en-US" sz="3100">
                <a:latin typeface="Comic Sans MS" pitchFamily="66" charset="0"/>
                <a:cs typeface="Times New Roman" pitchFamily="18" charset="0"/>
              </a:rPr>
              <a:t> (survival of the fittest)</a:t>
            </a:r>
            <a:endParaRPr lang="en-US" sz="3100">
              <a:cs typeface="Times New Roman" pitchFamily="18" charset="0"/>
            </a:endParaRPr>
          </a:p>
          <a:p>
            <a:endParaRPr lang="en-US" sz="31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utoUpdateAnimBg="0"/>
      <p:bldP spid="36867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pitchFamily="66" charset="0"/>
                <a:cs typeface="Times New Roman" pitchFamily="18" charset="0"/>
              </a:rPr>
              <a:t>EVIDENCE OF EVOLUTION</a:t>
            </a:r>
            <a:r>
              <a:rPr lang="en-US"/>
              <a:t> 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>
                <a:latin typeface="Comic Sans MS" pitchFamily="66" charset="0"/>
                <a:cs typeface="Times New Roman" pitchFamily="18" charset="0"/>
              </a:rPr>
              <a:t>According to evolutionary theory, all life originated from a </a:t>
            </a:r>
            <a:r>
              <a:rPr lang="en-US" sz="3600" u="sng">
                <a:latin typeface="Comic Sans MS" pitchFamily="66" charset="0"/>
                <a:cs typeface="Times New Roman" pitchFamily="18" charset="0"/>
              </a:rPr>
              <a:t>common ancestor.  </a:t>
            </a:r>
          </a:p>
          <a:p>
            <a:r>
              <a:rPr lang="en-US" sz="3600">
                <a:latin typeface="Comic Sans MS" pitchFamily="66" charset="0"/>
                <a:cs typeface="Times New Roman" pitchFamily="18" charset="0"/>
              </a:rPr>
              <a:t>Common descent – the </a:t>
            </a:r>
            <a:r>
              <a:rPr lang="en-US" sz="3600" u="sng">
                <a:latin typeface="Comic Sans MS" pitchFamily="66" charset="0"/>
                <a:cs typeface="Times New Roman" pitchFamily="18" charset="0"/>
              </a:rPr>
              <a:t>theory</a:t>
            </a:r>
            <a:r>
              <a:rPr lang="en-US" sz="3600">
                <a:latin typeface="Comic Sans MS" pitchFamily="66" charset="0"/>
                <a:cs typeface="Times New Roman" pitchFamily="18" charset="0"/>
              </a:rPr>
              <a:t> that all </a:t>
            </a:r>
            <a:r>
              <a:rPr lang="en-US" sz="3600" u="sng">
                <a:latin typeface="Comic Sans MS" pitchFamily="66" charset="0"/>
                <a:cs typeface="Times New Roman" pitchFamily="18" charset="0"/>
              </a:rPr>
              <a:t>species</a:t>
            </a:r>
            <a:r>
              <a:rPr lang="en-US" sz="3600">
                <a:latin typeface="Comic Sans MS" pitchFamily="66" charset="0"/>
                <a:cs typeface="Times New Roman" pitchFamily="18" charset="0"/>
              </a:rPr>
              <a:t> were derived from common </a:t>
            </a:r>
            <a:r>
              <a:rPr lang="en-US" sz="3600" u="sng">
                <a:latin typeface="Comic Sans MS" pitchFamily="66" charset="0"/>
                <a:cs typeface="Times New Roman" pitchFamily="18" charset="0"/>
              </a:rPr>
              <a:t>ancestors</a:t>
            </a:r>
            <a:endParaRPr lang="en-US" sz="3600" u="sn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autoUpdateAnimBg="0"/>
      <p:bldP spid="38915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924800" cy="2438400"/>
          </a:xfrm>
        </p:spPr>
        <p:txBody>
          <a:bodyPr/>
          <a:lstStyle/>
          <a:p>
            <a:r>
              <a:rPr lang="en-US">
                <a:cs typeface="Times New Roman" pitchFamily="18" charset="0"/>
              </a:rPr>
              <a:t>WAYS TO DETERMINE HOW RELATED ORGANISMS ARE: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838200"/>
          </a:xfrm>
        </p:spPr>
        <p:txBody>
          <a:bodyPr/>
          <a:lstStyle/>
          <a:p>
            <a:r>
              <a:rPr lang="en-US">
                <a:cs typeface="Times New Roman" pitchFamily="18" charset="0"/>
              </a:rPr>
              <a:t>1. </a:t>
            </a:r>
            <a:r>
              <a:rPr lang="en-US" u="sng">
                <a:cs typeface="Times New Roman" pitchFamily="18" charset="0"/>
              </a:rPr>
              <a:t>Fossils</a:t>
            </a:r>
            <a:r>
              <a:rPr lang="en-US"/>
              <a:t> 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86800" cy="5334000"/>
          </a:xfrm>
        </p:spPr>
        <p:txBody>
          <a:bodyPr/>
          <a:lstStyle/>
          <a:p>
            <a:r>
              <a:rPr lang="en-US" sz="3000" dirty="0">
                <a:latin typeface="Comic Sans MS" pitchFamily="66" charset="0"/>
                <a:cs typeface="Times New Roman" pitchFamily="18" charset="0"/>
              </a:rPr>
              <a:t>The </a:t>
            </a:r>
            <a:r>
              <a:rPr lang="en-US" sz="3000" u="sng" dirty="0">
                <a:latin typeface="Comic Sans MS" pitchFamily="66" charset="0"/>
                <a:cs typeface="Times New Roman" pitchFamily="18" charset="0"/>
              </a:rPr>
              <a:t>fossil record</a:t>
            </a:r>
            <a:r>
              <a:rPr lang="en-US" sz="3000" dirty="0">
                <a:latin typeface="Comic Sans MS" pitchFamily="66" charset="0"/>
                <a:cs typeface="Times New Roman" pitchFamily="18" charset="0"/>
              </a:rPr>
              <a:t> reveals changes in populations over time and supports the theory of </a:t>
            </a:r>
            <a:r>
              <a:rPr lang="en-US" sz="3000" u="sng" dirty="0">
                <a:latin typeface="Comic Sans MS" pitchFamily="66" charset="0"/>
                <a:cs typeface="Times New Roman" pitchFamily="18" charset="0"/>
              </a:rPr>
              <a:t>evolution</a:t>
            </a:r>
            <a:r>
              <a:rPr lang="en-US" sz="3000" dirty="0">
                <a:latin typeface="Comic Sans MS" pitchFamily="66" charset="0"/>
                <a:cs typeface="Times New Roman" pitchFamily="18" charset="0"/>
              </a:rPr>
              <a:t>.</a:t>
            </a:r>
            <a:endParaRPr lang="en-US" sz="3000" dirty="0">
              <a:cs typeface="Times New Roman" pitchFamily="18" charset="0"/>
            </a:endParaRPr>
          </a:p>
          <a:p>
            <a:r>
              <a:rPr lang="en-US" sz="3000" dirty="0">
                <a:latin typeface="Comic Sans MS" pitchFamily="66" charset="0"/>
                <a:cs typeface="Times New Roman" pitchFamily="18" charset="0"/>
              </a:rPr>
              <a:t>Scientists can calculate a </a:t>
            </a:r>
            <a:r>
              <a:rPr lang="en-US" sz="3000" u="sng" dirty="0">
                <a:latin typeface="Comic Sans MS" pitchFamily="66" charset="0"/>
                <a:cs typeface="Times New Roman" pitchFamily="18" charset="0"/>
              </a:rPr>
              <a:t>fossil’s age</a:t>
            </a:r>
            <a:r>
              <a:rPr lang="en-US" sz="3000" dirty="0">
                <a:latin typeface="Comic Sans MS" pitchFamily="66" charset="0"/>
                <a:cs typeface="Times New Roman" pitchFamily="18" charset="0"/>
              </a:rPr>
              <a:t> by using </a:t>
            </a:r>
            <a:r>
              <a:rPr lang="en-US" sz="3000" u="sng" dirty="0">
                <a:latin typeface="Comic Sans MS" pitchFamily="66" charset="0"/>
                <a:cs typeface="Times New Roman" pitchFamily="18" charset="0"/>
              </a:rPr>
              <a:t>radioactive</a:t>
            </a:r>
            <a:r>
              <a:rPr lang="en-US" sz="3000" dirty="0">
                <a:latin typeface="Comic Sans MS" pitchFamily="66" charset="0"/>
                <a:cs typeface="Times New Roman" pitchFamily="18" charset="0"/>
              </a:rPr>
              <a:t> dating or </a:t>
            </a:r>
            <a:r>
              <a:rPr lang="en-US" sz="3000" u="sng" dirty="0">
                <a:latin typeface="Comic Sans MS" pitchFamily="66" charset="0"/>
                <a:cs typeface="Times New Roman" pitchFamily="18" charset="0"/>
              </a:rPr>
              <a:t>relative</a:t>
            </a:r>
            <a:r>
              <a:rPr lang="en-US" sz="3000" dirty="0">
                <a:latin typeface="Comic Sans MS" pitchFamily="66" charset="0"/>
                <a:cs typeface="Times New Roman" pitchFamily="18" charset="0"/>
              </a:rPr>
              <a:t> dating (we will discuss this later)</a:t>
            </a:r>
            <a:endParaRPr lang="en-US" sz="3000" dirty="0">
              <a:cs typeface="Times New Roman" pitchFamily="18" charset="0"/>
            </a:endParaRPr>
          </a:p>
          <a:p>
            <a:r>
              <a:rPr lang="en-US" sz="3000" dirty="0">
                <a:latin typeface="Comic Sans MS" pitchFamily="66" charset="0"/>
                <a:cs typeface="Times New Roman" pitchFamily="18" charset="0"/>
              </a:rPr>
              <a:t>The fossil record is </a:t>
            </a:r>
            <a:r>
              <a:rPr lang="en-US" sz="3000" u="sng" dirty="0">
                <a:latin typeface="Comic Sans MS" pitchFamily="66" charset="0"/>
                <a:cs typeface="Times New Roman" pitchFamily="18" charset="0"/>
              </a:rPr>
              <a:t>incomplete</a:t>
            </a:r>
            <a:r>
              <a:rPr lang="en-US" sz="3000" dirty="0">
                <a:latin typeface="Comic Sans MS" pitchFamily="66" charset="0"/>
                <a:cs typeface="Times New Roman" pitchFamily="18" charset="0"/>
              </a:rPr>
              <a:t>, but it still shows us relationships between </a:t>
            </a:r>
            <a:r>
              <a:rPr lang="en-US" sz="3000" u="sng" dirty="0">
                <a:latin typeface="Comic Sans MS" pitchFamily="66" charset="0"/>
                <a:cs typeface="Times New Roman" pitchFamily="18" charset="0"/>
              </a:rPr>
              <a:t>species</a:t>
            </a:r>
            <a:r>
              <a:rPr lang="en-US" sz="3000" dirty="0">
                <a:latin typeface="Comic Sans MS" pitchFamily="66" charset="0"/>
                <a:cs typeface="Times New Roman" pitchFamily="18" charset="0"/>
              </a:rPr>
              <a:t> and how their structures have </a:t>
            </a:r>
            <a:r>
              <a:rPr lang="en-US" sz="3000" u="sng" dirty="0">
                <a:latin typeface="Comic Sans MS" pitchFamily="66" charset="0"/>
                <a:cs typeface="Times New Roman" pitchFamily="18" charset="0"/>
              </a:rPr>
              <a:t>changed</a:t>
            </a:r>
            <a:r>
              <a:rPr lang="en-US" sz="3000" dirty="0">
                <a:latin typeface="Comic Sans MS" pitchFamily="66" charset="0"/>
                <a:cs typeface="Times New Roman" pitchFamily="18" charset="0"/>
              </a:rPr>
              <a:t> over time.</a:t>
            </a:r>
            <a:endParaRPr lang="en-US" sz="3000" dirty="0">
              <a:cs typeface="Times New Roman" pitchFamily="18" charset="0"/>
            </a:endParaRPr>
          </a:p>
          <a:p>
            <a:r>
              <a:rPr lang="en-US" sz="3000" dirty="0">
                <a:latin typeface="Comic Sans MS" pitchFamily="66" charset="0"/>
                <a:cs typeface="Times New Roman" pitchFamily="18" charset="0"/>
              </a:rPr>
              <a:t>Fossils are mostly found in </a:t>
            </a:r>
            <a:r>
              <a:rPr lang="en-US" sz="3000" u="sng" dirty="0">
                <a:latin typeface="Comic Sans MS" pitchFamily="66" charset="0"/>
                <a:cs typeface="Times New Roman" pitchFamily="18" charset="0"/>
              </a:rPr>
              <a:t>sedimentary </a:t>
            </a:r>
            <a:r>
              <a:rPr lang="en-US" sz="3000" dirty="0">
                <a:latin typeface="Comic Sans MS" pitchFamily="66" charset="0"/>
                <a:cs typeface="Times New Roman" pitchFamily="18" charset="0"/>
              </a:rPr>
              <a:t>rock.</a:t>
            </a:r>
            <a:r>
              <a:rPr lang="en-US" sz="30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5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autoUpdateAnimBg="0"/>
      <p:bldP spid="40963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3" name="Picture 7" descr="I10-72-tetrap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14338"/>
            <a:ext cx="7620000" cy="6280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>
                <a:cs typeface="Times New Roman" pitchFamily="18" charset="0"/>
              </a:rPr>
              <a:t>2. </a:t>
            </a:r>
            <a:r>
              <a:rPr lang="en-US" u="sng">
                <a:cs typeface="Times New Roman" pitchFamily="18" charset="0"/>
              </a:rPr>
              <a:t>Homologous Structures</a:t>
            </a:r>
            <a:r>
              <a:rPr lang="en-US"/>
              <a:t> 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534400" cy="4648200"/>
          </a:xfrm>
        </p:spPr>
        <p:txBody>
          <a:bodyPr/>
          <a:lstStyle/>
          <a:p>
            <a:r>
              <a:rPr lang="en-US" u="sng">
                <a:latin typeface="Comic Sans MS" pitchFamily="66" charset="0"/>
                <a:cs typeface="Times New Roman" pitchFamily="18" charset="0"/>
              </a:rPr>
              <a:t>Homologous structures</a:t>
            </a:r>
            <a:r>
              <a:rPr lang="en-US">
                <a:latin typeface="Comic Sans MS" pitchFamily="66" charset="0"/>
                <a:cs typeface="Times New Roman" pitchFamily="18" charset="0"/>
              </a:rPr>
              <a:t> – structures that have </a:t>
            </a:r>
            <a:r>
              <a:rPr lang="en-US" u="sng">
                <a:latin typeface="Comic Sans MS" pitchFamily="66" charset="0"/>
                <a:cs typeface="Times New Roman" pitchFamily="18" charset="0"/>
              </a:rPr>
              <a:t>different</a:t>
            </a:r>
            <a:r>
              <a:rPr lang="en-US">
                <a:latin typeface="Comic Sans MS" pitchFamily="66" charset="0"/>
                <a:cs typeface="Times New Roman" pitchFamily="18" charset="0"/>
              </a:rPr>
              <a:t> mature </a:t>
            </a:r>
            <a:r>
              <a:rPr lang="en-US" u="sng">
                <a:latin typeface="Comic Sans MS" pitchFamily="66" charset="0"/>
                <a:cs typeface="Times New Roman" pitchFamily="18" charset="0"/>
              </a:rPr>
              <a:t>forms</a:t>
            </a:r>
            <a:r>
              <a:rPr lang="en-US">
                <a:latin typeface="Comic Sans MS" pitchFamily="66" charset="0"/>
                <a:cs typeface="Times New Roman" pitchFamily="18" charset="0"/>
              </a:rPr>
              <a:t>, but </a:t>
            </a:r>
            <a:r>
              <a:rPr lang="en-US" u="sng">
                <a:latin typeface="Comic Sans MS" pitchFamily="66" charset="0"/>
                <a:cs typeface="Times New Roman" pitchFamily="18" charset="0"/>
              </a:rPr>
              <a:t>develop </a:t>
            </a:r>
            <a:r>
              <a:rPr lang="en-US">
                <a:latin typeface="Comic Sans MS" pitchFamily="66" charset="0"/>
                <a:cs typeface="Times New Roman" pitchFamily="18" charset="0"/>
              </a:rPr>
              <a:t>from the </a:t>
            </a:r>
            <a:r>
              <a:rPr lang="en-US" u="sng">
                <a:latin typeface="Comic Sans MS" pitchFamily="66" charset="0"/>
                <a:cs typeface="Times New Roman" pitchFamily="18" charset="0"/>
              </a:rPr>
              <a:t>same tissues</a:t>
            </a:r>
          </a:p>
          <a:p>
            <a:r>
              <a:rPr lang="en-US" sz="2800">
                <a:latin typeface="Comic Sans MS" pitchFamily="66" charset="0"/>
                <a:cs typeface="Times New Roman" pitchFamily="18" charset="0"/>
              </a:rPr>
              <a:t>	Ex.  Arms, wings, and flippers are all 	constructed from the same basic bones</a:t>
            </a:r>
          </a:p>
          <a:p>
            <a:endParaRPr lang="en-US" sz="2800">
              <a:cs typeface="Times New Roman" pitchFamily="18" charset="0"/>
            </a:endParaRPr>
          </a:p>
        </p:txBody>
      </p:sp>
      <p:pic>
        <p:nvPicPr>
          <p:cNvPr id="43013" name="Picture 5" descr="limb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886200"/>
            <a:ext cx="6267450" cy="3030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autoUpdateAnimBg="0"/>
      <p:bldP spid="43011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>
                <a:cs typeface="Times New Roman" pitchFamily="18" charset="0"/>
              </a:rPr>
              <a:t>2. </a:t>
            </a:r>
            <a:r>
              <a:rPr lang="en-US" u="sng">
                <a:cs typeface="Times New Roman" pitchFamily="18" charset="0"/>
              </a:rPr>
              <a:t>Homologous Structures</a:t>
            </a:r>
            <a:r>
              <a:rPr lang="en-US"/>
              <a:t> 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534400" cy="4648200"/>
          </a:xfrm>
        </p:spPr>
        <p:txBody>
          <a:bodyPr/>
          <a:lstStyle/>
          <a:p>
            <a:r>
              <a:rPr lang="en-US" u="sng" dirty="0">
                <a:latin typeface="Comic Sans MS" pitchFamily="66" charset="0"/>
                <a:cs typeface="Times New Roman" pitchFamily="18" charset="0"/>
              </a:rPr>
              <a:t>Vestigial structures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 – structures reduced in </a:t>
            </a:r>
            <a:r>
              <a:rPr lang="en-US" u="sng" dirty="0">
                <a:latin typeface="Comic Sans MS" pitchFamily="66" charset="0"/>
                <a:cs typeface="Times New Roman" pitchFamily="18" charset="0"/>
              </a:rPr>
              <a:t>size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 and often </a:t>
            </a:r>
            <a:r>
              <a:rPr lang="en-US" u="sng" dirty="0">
                <a:latin typeface="Comic Sans MS" pitchFamily="66" charset="0"/>
                <a:cs typeface="Times New Roman" pitchFamily="18" charset="0"/>
              </a:rPr>
              <a:t>unused</a:t>
            </a:r>
            <a:endParaRPr lang="en-US" u="sng" dirty="0">
              <a:cs typeface="Times New Roman" pitchFamily="18" charset="0"/>
            </a:endParaRPr>
          </a:p>
          <a:p>
            <a:r>
              <a:rPr lang="en-US" dirty="0">
                <a:latin typeface="Comic Sans MS" pitchFamily="66" charset="0"/>
                <a:cs typeface="Times New Roman" pitchFamily="18" charset="0"/>
              </a:rPr>
              <a:t>	</a:t>
            </a:r>
            <a:r>
              <a:rPr lang="en-US" sz="2800" dirty="0">
                <a:latin typeface="Comic Sans MS" pitchFamily="66" charset="0"/>
                <a:cs typeface="Times New Roman" pitchFamily="18" charset="0"/>
              </a:rPr>
              <a:t>Ex. Leg/hip bones in pythons or appendix in 	humans</a:t>
            </a:r>
            <a:endParaRPr lang="en-US" sz="2800" dirty="0">
              <a:cs typeface="Times New Roman" pitchFamily="18" charset="0"/>
            </a:endParaRPr>
          </a:p>
        </p:txBody>
      </p:sp>
      <p:pic>
        <p:nvPicPr>
          <p:cNvPr id="57349" name="Picture 5" descr="wha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125" y="3505200"/>
            <a:ext cx="4029075" cy="3228975"/>
          </a:xfrm>
          <a:prstGeom prst="rect">
            <a:avLst/>
          </a:prstGeom>
          <a:noFill/>
        </p:spPr>
      </p:pic>
      <p:pic>
        <p:nvPicPr>
          <p:cNvPr id="57351" name="Picture 7" descr="snak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810000"/>
            <a:ext cx="4257675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 autoUpdateAnimBg="0"/>
      <p:bldP spid="57347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>
                <a:cs typeface="Times New Roman" pitchFamily="18" charset="0"/>
              </a:rPr>
              <a:t>CHAPTER </a:t>
            </a:r>
            <a:r>
              <a:rPr lang="en-US" sz="4000" dirty="0" smtClean="0">
                <a:cs typeface="Times New Roman" pitchFamily="18" charset="0"/>
              </a:rPr>
              <a:t>16 NOTES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229600" cy="1143000"/>
          </a:xfrm>
        </p:spPr>
        <p:txBody>
          <a:bodyPr/>
          <a:lstStyle/>
          <a:p>
            <a:r>
              <a:rPr lang="en-US">
                <a:latin typeface="Comic Sans MS" pitchFamily="66" charset="0"/>
                <a:cs typeface="Times New Roman" pitchFamily="18" charset="0"/>
              </a:rPr>
              <a:t> </a:t>
            </a:r>
            <a:r>
              <a:rPr lang="en-US">
                <a:cs typeface="Times New Roman" pitchFamily="18" charset="0"/>
              </a:rPr>
              <a:t/>
            </a:r>
            <a:br>
              <a:rPr lang="en-US">
                <a:cs typeface="Times New Roman" pitchFamily="18" charset="0"/>
              </a:rPr>
            </a:br>
            <a:r>
              <a:rPr lang="en-US">
                <a:cs typeface="Times New Roman" pitchFamily="18" charset="0"/>
              </a:rPr>
              <a:t>3. </a:t>
            </a:r>
            <a:r>
              <a:rPr lang="en-US" u="sng">
                <a:latin typeface="Comic Sans MS" pitchFamily="66" charset="0"/>
                <a:cs typeface="Times New Roman" pitchFamily="18" charset="0"/>
              </a:rPr>
              <a:t>Embryology &amp; Biochemistry</a:t>
            </a:r>
            <a:r>
              <a:rPr lang="en-US"/>
              <a:t> 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dirty="0">
                <a:latin typeface="Comic Sans MS" pitchFamily="66" charset="0"/>
                <a:cs typeface="Times New Roman" pitchFamily="18" charset="0"/>
              </a:rPr>
              <a:t>Embryology – compare how </a:t>
            </a:r>
            <a:r>
              <a:rPr lang="en-US" sz="3600" u="sng" dirty="0">
                <a:latin typeface="Comic Sans MS" pitchFamily="66" charset="0"/>
                <a:cs typeface="Times New Roman" pitchFamily="18" charset="0"/>
              </a:rPr>
              <a:t>embryos</a:t>
            </a:r>
            <a:r>
              <a:rPr lang="en-US" sz="3600" dirty="0">
                <a:latin typeface="Comic Sans MS" pitchFamily="66" charset="0"/>
                <a:cs typeface="Times New Roman" pitchFamily="18" charset="0"/>
              </a:rPr>
              <a:t> of different </a:t>
            </a:r>
            <a:r>
              <a:rPr lang="en-US" sz="3600" u="sng" dirty="0">
                <a:latin typeface="Comic Sans MS" pitchFamily="66" charset="0"/>
                <a:cs typeface="Times New Roman" pitchFamily="18" charset="0"/>
              </a:rPr>
              <a:t>species</a:t>
            </a:r>
            <a:r>
              <a:rPr lang="en-US" sz="3600" dirty="0">
                <a:latin typeface="Comic Sans MS" pitchFamily="66" charset="0"/>
                <a:cs typeface="Times New Roman" pitchFamily="18" charset="0"/>
              </a:rPr>
              <a:t> look during certain stages of </a:t>
            </a:r>
            <a:r>
              <a:rPr lang="en-US" sz="3600" u="sng" dirty="0" smtClean="0">
                <a:latin typeface="Comic Sans MS" pitchFamily="66" charset="0"/>
                <a:cs typeface="Times New Roman" pitchFamily="18" charset="0"/>
              </a:rPr>
              <a:t>development</a:t>
            </a:r>
            <a:endParaRPr lang="en-US" sz="3600" u="sng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  <p:bldP spid="44035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4000">
                <a:cs typeface="Times New Roman" pitchFamily="18" charset="0"/>
              </a:rPr>
              <a:t>3. </a:t>
            </a:r>
            <a:r>
              <a:rPr lang="en-US" sz="4000" u="sng">
                <a:latin typeface="Comic Sans MS" pitchFamily="66" charset="0"/>
                <a:cs typeface="Times New Roman" pitchFamily="18" charset="0"/>
              </a:rPr>
              <a:t>Embryology &amp; Biochemistry</a:t>
            </a:r>
          </a:p>
        </p:txBody>
      </p:sp>
      <p:pic>
        <p:nvPicPr>
          <p:cNvPr id="59398" name="Picture 6" descr="embryology-n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068388"/>
            <a:ext cx="6705600" cy="5789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229600" cy="1143000"/>
          </a:xfrm>
        </p:spPr>
        <p:txBody>
          <a:bodyPr/>
          <a:lstStyle/>
          <a:p>
            <a:r>
              <a:rPr lang="en-US">
                <a:latin typeface="Comic Sans MS" pitchFamily="66" charset="0"/>
                <a:cs typeface="Times New Roman" pitchFamily="18" charset="0"/>
              </a:rPr>
              <a:t> </a:t>
            </a:r>
            <a:r>
              <a:rPr lang="en-US">
                <a:cs typeface="Times New Roman" pitchFamily="18" charset="0"/>
              </a:rPr>
              <a:t/>
            </a:r>
            <a:br>
              <a:rPr lang="en-US">
                <a:cs typeface="Times New Roman" pitchFamily="18" charset="0"/>
              </a:rPr>
            </a:br>
            <a:r>
              <a:rPr lang="en-US">
                <a:cs typeface="Times New Roman" pitchFamily="18" charset="0"/>
              </a:rPr>
              <a:t>3. </a:t>
            </a:r>
            <a:r>
              <a:rPr lang="en-US" u="sng">
                <a:latin typeface="Comic Sans MS" pitchFamily="66" charset="0"/>
                <a:cs typeface="Times New Roman" pitchFamily="18" charset="0"/>
              </a:rPr>
              <a:t>Embryology &amp; Biochemistry</a:t>
            </a:r>
            <a:r>
              <a:rPr lang="en-US"/>
              <a:t> 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dirty="0" smtClean="0">
                <a:latin typeface="Comic Sans MS" pitchFamily="66" charset="0"/>
                <a:cs typeface="Times New Roman" pitchFamily="18" charset="0"/>
              </a:rPr>
              <a:t>Biochemistry </a:t>
            </a:r>
            <a:r>
              <a:rPr lang="en-US" sz="3600" dirty="0">
                <a:latin typeface="Comic Sans MS" pitchFamily="66" charset="0"/>
                <a:cs typeface="Times New Roman" pitchFamily="18" charset="0"/>
              </a:rPr>
              <a:t>– compare the </a:t>
            </a:r>
            <a:r>
              <a:rPr lang="en-US" sz="3600" u="sng" dirty="0">
                <a:latin typeface="Comic Sans MS" pitchFamily="66" charset="0"/>
                <a:cs typeface="Times New Roman" pitchFamily="18" charset="0"/>
              </a:rPr>
              <a:t>chemicals</a:t>
            </a:r>
            <a:r>
              <a:rPr lang="en-US" sz="36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006666"/>
                </a:solidFill>
                <a:latin typeface="Comic Sans MS" pitchFamily="66" charset="0"/>
                <a:cs typeface="Times New Roman" pitchFamily="18" charset="0"/>
              </a:rPr>
              <a:t>that</a:t>
            </a:r>
            <a:r>
              <a:rPr lang="en-US" sz="3600" dirty="0">
                <a:latin typeface="Comic Sans MS" pitchFamily="66" charset="0"/>
                <a:cs typeface="Times New Roman" pitchFamily="18" charset="0"/>
              </a:rPr>
              <a:t> make up our body (</a:t>
            </a:r>
            <a:r>
              <a:rPr lang="en-US" sz="3600" u="sng" dirty="0">
                <a:latin typeface="Comic Sans MS" pitchFamily="66" charset="0"/>
                <a:cs typeface="Times New Roman" pitchFamily="18" charset="0"/>
              </a:rPr>
              <a:t>amino</a:t>
            </a:r>
            <a:r>
              <a:rPr lang="en-US" sz="3600" dirty="0">
                <a:latin typeface="Comic Sans MS" pitchFamily="66" charset="0"/>
                <a:cs typeface="Times New Roman" pitchFamily="18" charset="0"/>
              </a:rPr>
              <a:t> acid)</a:t>
            </a:r>
            <a:r>
              <a:rPr lang="en-US" dirty="0"/>
              <a:t> </a:t>
            </a:r>
          </a:p>
        </p:txBody>
      </p:sp>
      <p:pic>
        <p:nvPicPr>
          <p:cNvPr id="4" name="Picture 2" descr="http://origin-ars.sciencedirect.com/content/image/1-s2.0-S0196978108000065-gr1.jpg"/>
          <p:cNvPicPr>
            <a:picLocks noChangeAspect="1" noChangeArrowheads="1"/>
          </p:cNvPicPr>
          <p:nvPr/>
        </p:nvPicPr>
        <p:blipFill>
          <a:blip r:embed="rId2" cstate="print"/>
          <a:srcRect b="61417"/>
          <a:stretch>
            <a:fillRect/>
          </a:stretch>
        </p:blipFill>
        <p:spPr bwMode="auto">
          <a:xfrm>
            <a:off x="2438400" y="3581400"/>
            <a:ext cx="5633746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  <p:bldP spid="44035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228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Phylogenetic</a:t>
            </a:r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Trees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229600" cy="4389438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600" dirty="0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US" sz="3600" dirty="0" err="1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phylogenetic</a:t>
            </a:r>
            <a:r>
              <a:rPr lang="en-US" sz="3600" dirty="0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u="sng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tree</a:t>
            </a:r>
            <a:r>
              <a:rPr lang="en-US" sz="3600" dirty="0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, or </a:t>
            </a:r>
            <a:r>
              <a:rPr lang="en-US" sz="3600" dirty="0" err="1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cladogram</a:t>
            </a:r>
            <a:r>
              <a:rPr lang="en-US" sz="3600" dirty="0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, is a branching diagram that shows evolutionary </a:t>
            </a:r>
            <a:r>
              <a:rPr lang="en-US" sz="3600" b="1" u="sng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relationships</a:t>
            </a:r>
            <a:r>
              <a:rPr lang="en-US" sz="3600" dirty="0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 among different organisms.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600" dirty="0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3600" b="1" u="sng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closer</a:t>
            </a:r>
            <a:r>
              <a:rPr lang="en-US" sz="3600" dirty="0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 two branches are to each other infers that the organisms on those branches are more closely </a:t>
            </a:r>
            <a:r>
              <a:rPr lang="en-US" sz="3600" b="1" u="sng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related</a:t>
            </a:r>
            <a:r>
              <a:rPr lang="en-US" sz="3600" dirty="0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 to each other.</a:t>
            </a:r>
            <a:endParaRPr lang="en-US" sz="3600" dirty="0">
              <a:solidFill>
                <a:srgbClr val="00666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68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hbwbiology.net/quizzes/ch34-vertebrate-evolution_files/haq3401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53886"/>
            <a:ext cx="5511428" cy="4078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229600" cy="2286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Phylogenetic</a:t>
            </a:r>
            <a:r>
              <a:rPr lang="en-US" sz="4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Tree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5715000"/>
            <a:ext cx="8229600" cy="457200"/>
          </a:xfrm>
        </p:spPr>
        <p:txBody>
          <a:bodyPr>
            <a:normAutofit fontScale="6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600" dirty="0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Are reptiles more closely related to amphibians or birds?</a:t>
            </a:r>
            <a:endParaRPr lang="en-US" sz="3600" dirty="0">
              <a:solidFill>
                <a:srgbClr val="0066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3400" y="6128658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77500" lnSpcReduction="20000"/>
          </a:bodyPr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3600" b="1" u="sng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BIRDS – they are on the same branch</a:t>
            </a:r>
          </a:p>
        </p:txBody>
      </p:sp>
      <p:sp>
        <p:nvSpPr>
          <p:cNvPr id="6" name="Oval 5"/>
          <p:cNvSpPr/>
          <p:nvPr/>
        </p:nvSpPr>
        <p:spPr>
          <a:xfrm>
            <a:off x="5562600" y="1709057"/>
            <a:ext cx="609600" cy="1371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172200" y="1676400"/>
            <a:ext cx="609600" cy="1371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105400" y="2819400"/>
            <a:ext cx="609600" cy="1143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6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228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Artificial Selection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8229600" cy="438943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200" dirty="0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Darwin observed that plant and animal </a:t>
            </a:r>
            <a:r>
              <a:rPr lang="en-US" sz="3200" b="1" u="sng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breeders</a:t>
            </a:r>
            <a:r>
              <a:rPr lang="en-US" sz="3200" dirty="0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 used variation to </a:t>
            </a:r>
            <a:r>
              <a:rPr lang="en-US" sz="3200" b="1" u="sng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improve</a:t>
            </a:r>
            <a:r>
              <a:rPr lang="en-US" sz="3200" dirty="0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 crops and livestock (ex.: fastest horses, largest fruits).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200" dirty="0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He called this process </a:t>
            </a:r>
            <a:r>
              <a:rPr lang="en-US" sz="3200" b="1" u="sng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artificial</a:t>
            </a:r>
            <a:r>
              <a:rPr lang="en-US" sz="3200" dirty="0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 selection.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200" dirty="0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In artificial selection, nature provides the genetic </a:t>
            </a:r>
            <a:r>
              <a:rPr lang="en-US" sz="3200" b="1" u="sng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variation</a:t>
            </a:r>
            <a:r>
              <a:rPr lang="en-US" sz="3200" dirty="0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, and humans select those variations they find </a:t>
            </a:r>
            <a:r>
              <a:rPr lang="en-US" sz="3200" b="1" u="sng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useful</a:t>
            </a:r>
            <a:r>
              <a:rPr lang="en-US" sz="3200" dirty="0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200" dirty="0">
              <a:solidFill>
                <a:srgbClr val="00666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41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229600" cy="2286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Artificial Selection in Plants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5236380"/>
            <a:ext cx="8229600" cy="457200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The different vegetables shown above have been developed by humans by the process of artificial selection.</a:t>
            </a:r>
            <a:endParaRPr lang="en-US" sz="2800" dirty="0">
              <a:solidFill>
                <a:srgbClr val="0066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9940" name="Picture 4" descr="http://biology200.gsu.edu/houghton/2107%20'12/Figures/Chapter21/figure21.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829" y="1219200"/>
            <a:ext cx="6509657" cy="401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698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09446" y="609600"/>
            <a:ext cx="8229600" cy="2286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Artificial Selection in Animals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09446" y="5029200"/>
            <a:ext cx="8229600" cy="457200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All modern domestic dogs (</a:t>
            </a:r>
            <a:r>
              <a:rPr lang="en-US" sz="2400" i="1" dirty="0" err="1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Canis</a:t>
            </a:r>
            <a:r>
              <a:rPr lang="en-US" sz="2400" i="1" dirty="0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familiaris</a:t>
            </a:r>
            <a:r>
              <a:rPr lang="en-US" sz="2400" dirty="0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) are descendants of the gray wolf.  The different breeds have been developed by humans by the process of artificial selection.</a:t>
            </a:r>
            <a:endParaRPr lang="en-US" sz="2400" dirty="0">
              <a:solidFill>
                <a:srgbClr val="0066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4" name="Picture 2" descr="http://t2.gstatic.com/images?q=tbn:ANd9GcTPvsLGk9CBhZ6AfuXmcNC7U3YggAWpOJjjsM_00HedTn7CIQ-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951" y="990600"/>
            <a:ext cx="4948591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TextBox 4"/>
          <p:cNvSpPr txBox="1">
            <a:spLocks noChangeArrowheads="1"/>
          </p:cNvSpPr>
          <p:nvPr/>
        </p:nvSpPr>
        <p:spPr bwMode="auto">
          <a:xfrm>
            <a:off x="4876800" y="1219200"/>
            <a:ext cx="1600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i="1"/>
              <a:t>Canis lupus</a:t>
            </a:r>
          </a:p>
        </p:txBody>
      </p:sp>
      <p:sp>
        <p:nvSpPr>
          <p:cNvPr id="40966" name="TextBox 5"/>
          <p:cNvSpPr txBox="1">
            <a:spLocks noChangeArrowheads="1"/>
          </p:cNvSpPr>
          <p:nvPr/>
        </p:nvSpPr>
        <p:spPr bwMode="auto">
          <a:xfrm>
            <a:off x="2352546" y="3581400"/>
            <a:ext cx="43434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i="1" dirty="0" err="1"/>
              <a:t>Canis</a:t>
            </a:r>
            <a:r>
              <a:rPr lang="en-US" i="1" dirty="0"/>
              <a:t> </a:t>
            </a:r>
            <a:r>
              <a:rPr lang="en-US" i="1" dirty="0" err="1"/>
              <a:t>familiaris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01827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371600"/>
          </a:xfrm>
        </p:spPr>
        <p:txBody>
          <a:bodyPr/>
          <a:lstStyle/>
          <a:p>
            <a:r>
              <a:rPr lang="en-US" u="sng">
                <a:latin typeface="Comic Sans MS" pitchFamily="66" charset="0"/>
                <a:cs typeface="Times New Roman" pitchFamily="18" charset="0"/>
              </a:rPr>
              <a:t>EVOLUTION</a:t>
            </a:r>
            <a:r>
              <a:rPr lang="en-US"/>
              <a:t> 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05000"/>
            <a:ext cx="8534400" cy="4191000"/>
          </a:xfrm>
        </p:spPr>
        <p:txBody>
          <a:bodyPr/>
          <a:lstStyle/>
          <a:p>
            <a:r>
              <a:rPr lang="en-US" sz="4000" dirty="0">
                <a:cs typeface="Times New Roman" pitchFamily="18" charset="0"/>
              </a:rPr>
              <a:t>Evolution – </a:t>
            </a:r>
            <a:r>
              <a:rPr lang="en-US" sz="4000" u="sng" dirty="0">
                <a:cs typeface="Times New Roman" pitchFamily="18" charset="0"/>
              </a:rPr>
              <a:t>change over time</a:t>
            </a:r>
            <a:r>
              <a:rPr lang="en-US" dirty="0"/>
              <a:t> </a:t>
            </a:r>
          </a:p>
          <a:p>
            <a:r>
              <a:rPr lang="en-US" sz="4000" dirty="0"/>
              <a:t>Evolution is a </a:t>
            </a:r>
            <a:r>
              <a:rPr lang="en-US" sz="4000" u="sng" dirty="0"/>
              <a:t>theory</a:t>
            </a:r>
            <a:r>
              <a:rPr lang="en-US" sz="4000" dirty="0"/>
              <a:t> (a well- supported, testable </a:t>
            </a:r>
            <a:r>
              <a:rPr lang="en-US" sz="4000" u="sng" dirty="0"/>
              <a:t>explanation</a:t>
            </a:r>
            <a:r>
              <a:rPr lang="en-US" sz="4000" dirty="0"/>
              <a:t> of phenomena that have occurred in the </a:t>
            </a:r>
            <a:r>
              <a:rPr lang="en-US" sz="4000" u="sng" dirty="0"/>
              <a:t>natural</a:t>
            </a:r>
            <a:r>
              <a:rPr lang="en-US" sz="4000" dirty="0"/>
              <a:t> world)</a:t>
            </a:r>
          </a:p>
          <a:p>
            <a:pPr>
              <a:buFontTx/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utoUpdateAnimBg="0"/>
      <p:bldP spid="35843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CHARLES DARWIN</a:t>
            </a:r>
          </a:p>
        </p:txBody>
      </p:sp>
      <p:sp>
        <p:nvSpPr>
          <p:cNvPr id="45059" name="Rectangle 1027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7772400" cy="4114800"/>
          </a:xfrm>
        </p:spPr>
        <p:txBody>
          <a:bodyPr/>
          <a:lstStyle/>
          <a:p>
            <a:r>
              <a:rPr lang="en-US" dirty="0"/>
              <a:t>Contributed more to our understanding of </a:t>
            </a:r>
            <a:r>
              <a:rPr lang="en-US" u="sng" dirty="0"/>
              <a:t>evolution</a:t>
            </a:r>
            <a:r>
              <a:rPr lang="en-US" dirty="0"/>
              <a:t> than anyone</a:t>
            </a:r>
          </a:p>
          <a:p>
            <a:r>
              <a:rPr lang="en-US" dirty="0"/>
              <a:t>Journeyed around the world on the HMS </a:t>
            </a:r>
            <a:r>
              <a:rPr lang="en-US" u="sng" dirty="0"/>
              <a:t>Beagle</a:t>
            </a:r>
            <a:r>
              <a:rPr lang="en-US" dirty="0"/>
              <a:t> and made </a:t>
            </a:r>
            <a:r>
              <a:rPr lang="en-US" u="sng" dirty="0"/>
              <a:t>observations</a:t>
            </a:r>
            <a:r>
              <a:rPr lang="en-US" dirty="0"/>
              <a:t> and collected </a:t>
            </a:r>
            <a:r>
              <a:rPr lang="en-US" u="sng" dirty="0" smtClean="0"/>
              <a:t>evidence</a:t>
            </a:r>
            <a:endParaRPr lang="en-US" u="sng" dirty="0"/>
          </a:p>
        </p:txBody>
      </p:sp>
      <p:pic>
        <p:nvPicPr>
          <p:cNvPr id="45099" name="Picture 1067" descr="http://t0.gstatic.com/images?q=tbn:ANd9GcQWDeumj8osdbcZMvHUeQUxgypMtmDYzZhU-8pnAF17u7X0pKE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0183" y="4038600"/>
            <a:ext cx="4623818" cy="2819401"/>
          </a:xfrm>
          <a:prstGeom prst="rect">
            <a:avLst/>
          </a:prstGeom>
          <a:noFill/>
        </p:spPr>
      </p:pic>
      <p:pic>
        <p:nvPicPr>
          <p:cNvPr id="45101" name="Picture 1069" descr="http://t3.gstatic.com/images?q=tbn:ANd9GcRnwPT8oFhH5-tzeKmO2w58wlKFUH3D5ymSDY4KVEB-6gPyg4hd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285825"/>
            <a:ext cx="3733800" cy="2572175"/>
          </a:xfrm>
          <a:prstGeom prst="rect">
            <a:avLst/>
          </a:prstGeom>
          <a:noFill/>
        </p:spPr>
      </p:pic>
      <p:pic>
        <p:nvPicPr>
          <p:cNvPr id="45103" name="Picture 1071" descr="http://t2.gstatic.com/images?q=tbn:ANd9GcT46wLez9UjNccgb5jEhe26CuIigBPQFJiQvmFpBe1GrrvtbH9v1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00925" y="0"/>
            <a:ext cx="1743075" cy="2628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autoUpdateAnimBg="0"/>
      <p:bldP spid="45059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CHARLES DARWIN</a:t>
            </a:r>
          </a:p>
        </p:txBody>
      </p:sp>
      <p:sp>
        <p:nvSpPr>
          <p:cNvPr id="45059" name="Rectangle 1027"/>
          <p:cNvSpPr>
            <a:spLocks noGrp="1" noChangeArrowheads="1"/>
          </p:cNvSpPr>
          <p:nvPr>
            <p:ph idx="1"/>
          </p:nvPr>
        </p:nvSpPr>
        <p:spPr>
          <a:xfrm>
            <a:off x="2590800" y="1143000"/>
            <a:ext cx="6553200" cy="4114800"/>
          </a:xfrm>
        </p:spPr>
        <p:txBody>
          <a:bodyPr/>
          <a:lstStyle/>
          <a:p>
            <a:r>
              <a:rPr lang="en-US" dirty="0" smtClean="0"/>
              <a:t>Collected </a:t>
            </a:r>
            <a:r>
              <a:rPr lang="en-US" u="sng" dirty="0"/>
              <a:t>fossils</a:t>
            </a:r>
            <a:r>
              <a:rPr lang="en-US" dirty="0"/>
              <a:t> (preserved </a:t>
            </a:r>
            <a:r>
              <a:rPr lang="en-US" u="sng" dirty="0"/>
              <a:t>remains</a:t>
            </a:r>
            <a:r>
              <a:rPr lang="en-US" dirty="0"/>
              <a:t> of </a:t>
            </a:r>
            <a:r>
              <a:rPr lang="en-US" u="sng" dirty="0"/>
              <a:t>ancient</a:t>
            </a:r>
            <a:r>
              <a:rPr lang="en-US" dirty="0"/>
              <a:t> organisms)</a:t>
            </a:r>
          </a:p>
          <a:p>
            <a:r>
              <a:rPr lang="en-US" dirty="0"/>
              <a:t>The islands that influenced Darwin the most were the </a:t>
            </a:r>
            <a:r>
              <a:rPr lang="en-US" u="sng" dirty="0"/>
              <a:t>Galapagos</a:t>
            </a:r>
            <a:r>
              <a:rPr lang="en-US" dirty="0"/>
              <a:t> Islands (a group of </a:t>
            </a:r>
            <a:r>
              <a:rPr lang="en-US" u="sng" dirty="0"/>
              <a:t>islands</a:t>
            </a:r>
            <a:r>
              <a:rPr lang="en-US" dirty="0"/>
              <a:t> with very different </a:t>
            </a:r>
            <a:r>
              <a:rPr lang="en-US" u="sng" dirty="0"/>
              <a:t>climates</a:t>
            </a:r>
            <a:r>
              <a:rPr lang="en-US" dirty="0"/>
              <a:t>)</a:t>
            </a:r>
          </a:p>
        </p:txBody>
      </p:sp>
      <p:pic>
        <p:nvPicPr>
          <p:cNvPr id="52226" name="Picture 2" descr="http://4.bp.blogspot.com/_tGHzOEp3UKA/TKOPriFA_8I/AAAAAAAAB1Q/u4zgugo4qeg/s1600/DARWIN_1840_Fossil_Mamma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1199"/>
            <a:ext cx="2543175" cy="4876801"/>
          </a:xfrm>
          <a:prstGeom prst="rect">
            <a:avLst/>
          </a:prstGeom>
          <a:noFill/>
        </p:spPr>
      </p:pic>
      <p:pic>
        <p:nvPicPr>
          <p:cNvPr id="52228" name="Picture 4" descr="http://campus.digication.com/files/M45dca6889bd01.jpg"/>
          <p:cNvPicPr>
            <a:picLocks noChangeAspect="1" noChangeArrowheads="1"/>
          </p:cNvPicPr>
          <p:nvPr/>
        </p:nvPicPr>
        <p:blipFill>
          <a:blip r:embed="rId3" cstate="print"/>
          <a:srcRect t="13669"/>
          <a:stretch>
            <a:fillRect/>
          </a:stretch>
        </p:blipFill>
        <p:spPr bwMode="auto">
          <a:xfrm>
            <a:off x="4699000" y="4724400"/>
            <a:ext cx="44450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autoUpdateAnimBg="0"/>
      <p:bldP spid="45059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Other Scientists that influenced Darwin: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3100" dirty="0"/>
              <a:t>1.  </a:t>
            </a:r>
            <a:r>
              <a:rPr lang="en-US" sz="3100" u="sng" dirty="0"/>
              <a:t>Hutton</a:t>
            </a:r>
            <a:r>
              <a:rPr lang="en-US" sz="3100" dirty="0"/>
              <a:t> &amp; </a:t>
            </a:r>
            <a:r>
              <a:rPr lang="en-US" sz="3100" u="sng" dirty="0"/>
              <a:t>Lyell </a:t>
            </a:r>
            <a:r>
              <a:rPr lang="en-US" sz="3100" dirty="0"/>
              <a:t>studied </a:t>
            </a:r>
            <a:r>
              <a:rPr lang="en-US" sz="3100" u="sng" dirty="0"/>
              <a:t>geological</a:t>
            </a:r>
            <a:r>
              <a:rPr lang="en-US" sz="3100" dirty="0"/>
              <a:t> change to show that the </a:t>
            </a:r>
            <a:r>
              <a:rPr lang="en-US" sz="3100" u="sng" dirty="0"/>
              <a:t>Earth</a:t>
            </a:r>
            <a:r>
              <a:rPr lang="en-US" sz="3100" dirty="0"/>
              <a:t> changes over </a:t>
            </a:r>
            <a:r>
              <a:rPr lang="en-US" sz="3100" dirty="0" smtClean="0"/>
              <a:t>time</a:t>
            </a:r>
            <a:endParaRPr lang="en-US" sz="3100" dirty="0"/>
          </a:p>
        </p:txBody>
      </p:sp>
      <p:pic>
        <p:nvPicPr>
          <p:cNvPr id="47109" name="Picture 5" descr="http://creationrevolution.com/wp-content/uploads/2010/12/Hutton-Playfair-Lyell-Whewell.jpg"/>
          <p:cNvPicPr>
            <a:picLocks noChangeAspect="1" noChangeArrowheads="1"/>
          </p:cNvPicPr>
          <p:nvPr/>
        </p:nvPicPr>
        <p:blipFill>
          <a:blip r:embed="rId2" cstate="print"/>
          <a:srcRect l="48944" r="24125"/>
          <a:stretch>
            <a:fillRect/>
          </a:stretch>
        </p:blipFill>
        <p:spPr bwMode="auto">
          <a:xfrm>
            <a:off x="4343400" y="3618937"/>
            <a:ext cx="3124200" cy="3239063"/>
          </a:xfrm>
          <a:prstGeom prst="rect">
            <a:avLst/>
          </a:prstGeom>
          <a:noFill/>
        </p:spPr>
      </p:pic>
      <p:pic>
        <p:nvPicPr>
          <p:cNvPr id="47111" name="Picture 7" descr="http://creationrevolution.com/wp-content/uploads/2010/12/Hutton-Playfair-Lyell-Whewell.jpg"/>
          <p:cNvPicPr>
            <a:picLocks noChangeAspect="1" noChangeArrowheads="1"/>
          </p:cNvPicPr>
          <p:nvPr/>
        </p:nvPicPr>
        <p:blipFill>
          <a:blip r:embed="rId2" cstate="print"/>
          <a:srcRect r="74653"/>
          <a:stretch>
            <a:fillRect/>
          </a:stretch>
        </p:blipFill>
        <p:spPr bwMode="auto">
          <a:xfrm>
            <a:off x="1371600" y="3595687"/>
            <a:ext cx="2961530" cy="3262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autoUpdateAnimBg="0"/>
      <p:bldP spid="46083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Other Scientists that influenced Darwin: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676400"/>
            <a:ext cx="6553200" cy="1600200"/>
          </a:xfrm>
        </p:spPr>
        <p:txBody>
          <a:bodyPr/>
          <a:lstStyle/>
          <a:p>
            <a:r>
              <a:rPr lang="en-US" sz="3100" dirty="0" smtClean="0"/>
              <a:t>2</a:t>
            </a:r>
            <a:r>
              <a:rPr lang="en-US" sz="3100" dirty="0"/>
              <a:t>.  </a:t>
            </a:r>
            <a:r>
              <a:rPr lang="en-US" sz="3100" u="sng" dirty="0"/>
              <a:t>Lamarck</a:t>
            </a:r>
            <a:r>
              <a:rPr lang="en-US" sz="3100" dirty="0"/>
              <a:t> was the first scientist to recognize that </a:t>
            </a:r>
            <a:r>
              <a:rPr lang="en-US" sz="3100" u="sng" dirty="0"/>
              <a:t>living</a:t>
            </a:r>
            <a:r>
              <a:rPr lang="en-US" sz="3100" dirty="0"/>
              <a:t> things </a:t>
            </a:r>
            <a:r>
              <a:rPr lang="en-US" sz="3100" u="sng" dirty="0"/>
              <a:t>change</a:t>
            </a:r>
            <a:r>
              <a:rPr lang="en-US" sz="3100" dirty="0"/>
              <a:t> over </a:t>
            </a:r>
            <a:r>
              <a:rPr lang="en-US" sz="3100" dirty="0" smtClean="0"/>
              <a:t>time</a:t>
            </a:r>
            <a:endParaRPr lang="en-US" sz="3100" dirty="0"/>
          </a:p>
        </p:txBody>
      </p:sp>
      <p:pic>
        <p:nvPicPr>
          <p:cNvPr id="67586" name="Picture 2" descr="http://upload.wikimedia.org/wikipedia/commons/thumb/f/f0/Jean-baptiste_lamarck2.jpg/220px-Jean-baptiste_lamarck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206113"/>
            <a:ext cx="3771900" cy="3651887"/>
          </a:xfrm>
          <a:prstGeom prst="rect">
            <a:avLst/>
          </a:prstGeom>
          <a:noFill/>
        </p:spPr>
      </p:pic>
      <p:pic>
        <p:nvPicPr>
          <p:cNvPr id="67588" name="Picture 4" descr="http://img.sparknotes.com/figures/1/1534327ece5d347f8fe2828c8fdb7677/giraff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1" y="1573181"/>
            <a:ext cx="2590800" cy="52848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autoUpdateAnimBg="0"/>
      <p:bldP spid="46083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Other Scientists that influenced Darwin: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524000"/>
            <a:ext cx="8991600" cy="2057400"/>
          </a:xfrm>
        </p:spPr>
        <p:txBody>
          <a:bodyPr>
            <a:normAutofit fontScale="92500" lnSpcReduction="20000"/>
          </a:bodyPr>
          <a:lstStyle/>
          <a:p>
            <a:r>
              <a:rPr lang="en-US" sz="3100" dirty="0" smtClean="0"/>
              <a:t>3</a:t>
            </a:r>
            <a:r>
              <a:rPr lang="en-US" sz="3100" dirty="0"/>
              <a:t>.  </a:t>
            </a:r>
            <a:r>
              <a:rPr lang="en-US" sz="3100" u="sng" dirty="0"/>
              <a:t>Malthus</a:t>
            </a:r>
            <a:r>
              <a:rPr lang="en-US" sz="3100" dirty="0"/>
              <a:t> reasoned that if the </a:t>
            </a:r>
            <a:r>
              <a:rPr lang="en-US" sz="3100" u="sng" dirty="0"/>
              <a:t>human</a:t>
            </a:r>
            <a:r>
              <a:rPr lang="en-US" sz="3100" dirty="0"/>
              <a:t> population continued to grow unchecked, sooner or later there would be </a:t>
            </a:r>
            <a:r>
              <a:rPr lang="en-US" sz="3100" u="sng" dirty="0"/>
              <a:t>insufficient</a:t>
            </a:r>
            <a:r>
              <a:rPr lang="en-US" sz="3100" dirty="0"/>
              <a:t> living </a:t>
            </a:r>
            <a:r>
              <a:rPr lang="en-US" sz="3100" u="sng" dirty="0"/>
              <a:t>space</a:t>
            </a:r>
            <a:r>
              <a:rPr lang="en-US" sz="3100" dirty="0"/>
              <a:t> and </a:t>
            </a:r>
            <a:r>
              <a:rPr lang="en-US" sz="3100" u="sng" dirty="0"/>
              <a:t>food</a:t>
            </a:r>
            <a:r>
              <a:rPr lang="en-US" sz="3100" dirty="0"/>
              <a:t> for everyone (</a:t>
            </a:r>
            <a:r>
              <a:rPr lang="en-US" sz="3100" u="sng" dirty="0"/>
              <a:t>war</a:t>
            </a:r>
            <a:r>
              <a:rPr lang="en-US" sz="3100" dirty="0"/>
              <a:t>, famine and </a:t>
            </a:r>
            <a:r>
              <a:rPr lang="en-US" sz="3100" u="sng" dirty="0"/>
              <a:t>disease</a:t>
            </a:r>
            <a:r>
              <a:rPr lang="en-US" sz="3100" dirty="0"/>
              <a:t> help keep this growth in check)</a:t>
            </a:r>
          </a:p>
        </p:txBody>
      </p:sp>
      <p:pic>
        <p:nvPicPr>
          <p:cNvPr id="66562" name="Picture 2" descr="http://homepages.caverock.net.nz/~kh/bobcolo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426649"/>
            <a:ext cx="2895600" cy="3431351"/>
          </a:xfrm>
          <a:prstGeom prst="rect">
            <a:avLst/>
          </a:prstGeom>
          <a:noFill/>
        </p:spPr>
      </p:pic>
      <p:pic>
        <p:nvPicPr>
          <p:cNvPr id="66564" name="Picture 4" descr="http://www.mnsu.edu/emuseum/biology/evolution/images/mathusianpopulatio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3232201"/>
            <a:ext cx="5334000" cy="3625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autoUpdateAnimBg="0"/>
      <p:bldP spid="46083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543800" cy="685800"/>
          </a:xfrm>
        </p:spPr>
        <p:txBody>
          <a:bodyPr/>
          <a:lstStyle/>
          <a:p>
            <a:r>
              <a:rPr lang="en-US" sz="4800" u="sng">
                <a:latin typeface="Comic Sans MS" pitchFamily="66" charset="0"/>
                <a:cs typeface="Times New Roman" pitchFamily="18" charset="0"/>
              </a:rPr>
              <a:t>Lamarck’s ideas:</a:t>
            </a:r>
            <a:r>
              <a:rPr lang="en-US" sz="4800">
                <a:cs typeface="Times New Roman" pitchFamily="18" charset="0"/>
              </a:rPr>
              <a:t/>
            </a:r>
            <a:br>
              <a:rPr lang="en-US" sz="4800">
                <a:cs typeface="Times New Roman" pitchFamily="18" charset="0"/>
              </a:rPr>
            </a:br>
            <a:endParaRPr lang="en-US" sz="4800">
              <a:cs typeface="Times New Roman" pitchFamily="18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106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latin typeface="Comic Sans MS" pitchFamily="66" charset="0"/>
                <a:cs typeface="Times New Roman" pitchFamily="18" charset="0"/>
              </a:rPr>
              <a:t>1.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>
                <a:latin typeface="Comic Sans MS" pitchFamily="66" charset="0"/>
                <a:cs typeface="Times New Roman" pitchFamily="18" charset="0"/>
              </a:rPr>
              <a:t>Organisms constantly strive </a:t>
            </a:r>
            <a:r>
              <a:rPr lang="en-US" u="sng">
                <a:latin typeface="Comic Sans MS" pitchFamily="66" charset="0"/>
                <a:cs typeface="Times New Roman" pitchFamily="18" charset="0"/>
              </a:rPr>
              <a:t>to improve themselves</a:t>
            </a:r>
            <a:endParaRPr lang="en-US" u="sng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>
                <a:latin typeface="Comic Sans MS" pitchFamily="66" charset="0"/>
                <a:cs typeface="Times New Roman" pitchFamily="18" charset="0"/>
              </a:rPr>
              <a:t>2.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>
                <a:latin typeface="Comic Sans MS" pitchFamily="66" charset="0"/>
                <a:cs typeface="Times New Roman" pitchFamily="18" charset="0"/>
              </a:rPr>
              <a:t>Most-used body structures develop, but </a:t>
            </a:r>
            <a:r>
              <a:rPr lang="en-US" u="sng">
                <a:latin typeface="Comic Sans MS" pitchFamily="66" charset="0"/>
                <a:cs typeface="Times New Roman" pitchFamily="18" charset="0"/>
              </a:rPr>
              <a:t>unused ones waste away</a:t>
            </a:r>
            <a:endParaRPr lang="en-US" u="sng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>
                <a:latin typeface="Comic Sans MS" pitchFamily="66" charset="0"/>
                <a:cs typeface="Times New Roman" pitchFamily="18" charset="0"/>
              </a:rPr>
              <a:t>3.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>
                <a:latin typeface="Comic Sans MS" pitchFamily="66" charset="0"/>
                <a:cs typeface="Times New Roman" pitchFamily="18" charset="0"/>
              </a:rPr>
              <a:t>Once a structure is modified by </a:t>
            </a:r>
            <a:r>
              <a:rPr lang="en-US" u="sng">
                <a:latin typeface="Comic Sans MS" pitchFamily="66" charset="0"/>
                <a:cs typeface="Times New Roman" pitchFamily="18" charset="0"/>
              </a:rPr>
              <a:t>use or disuse</a:t>
            </a:r>
            <a:r>
              <a:rPr lang="en-US">
                <a:latin typeface="Comic Sans MS" pitchFamily="66" charset="0"/>
                <a:cs typeface="Times New Roman" pitchFamily="18" charset="0"/>
              </a:rPr>
              <a:t>, the modification is </a:t>
            </a:r>
            <a:r>
              <a:rPr lang="en-US" u="sng">
                <a:latin typeface="Comic Sans MS" pitchFamily="66" charset="0"/>
                <a:cs typeface="Times New Roman" pitchFamily="18" charset="0"/>
              </a:rPr>
              <a:t>inherited</a:t>
            </a:r>
            <a:r>
              <a:rPr lang="en-US">
                <a:latin typeface="Comic Sans MS" pitchFamily="66" charset="0"/>
                <a:cs typeface="Times New Roman" pitchFamily="18" charset="0"/>
              </a:rPr>
              <a:t> by the organism’s offspring (inheritance of acquired characteristics)</a:t>
            </a:r>
            <a:endParaRPr lang="en-US">
              <a:cs typeface="Times New Roman" pitchFamily="18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800" b="1">
                <a:latin typeface="Comic Sans MS" pitchFamily="66" charset="0"/>
                <a:cs typeface="Times New Roman" pitchFamily="18" charset="0"/>
              </a:rPr>
              <a:t>ALL OF THESE WERE PROVEN WRONG, but </a:t>
            </a:r>
            <a:r>
              <a:rPr lang="en-US" sz="2800" b="1" u="sng">
                <a:latin typeface="Comic Sans MS" pitchFamily="66" charset="0"/>
                <a:cs typeface="Times New Roman" pitchFamily="18" charset="0"/>
              </a:rPr>
              <a:t>Lamarck</a:t>
            </a:r>
            <a:r>
              <a:rPr lang="en-US" sz="2800" b="1">
                <a:latin typeface="Comic Sans MS" pitchFamily="66" charset="0"/>
                <a:cs typeface="Times New Roman" pitchFamily="18" charset="0"/>
              </a:rPr>
              <a:t> paved the way for the work of later </a:t>
            </a:r>
            <a:r>
              <a:rPr lang="en-US" sz="2800" b="1" u="sng">
                <a:latin typeface="Comic Sans MS" pitchFamily="66" charset="0"/>
                <a:cs typeface="Times New Roman" pitchFamily="18" charset="0"/>
              </a:rPr>
              <a:t>biologists.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autoUpdateAnimBg="0"/>
      <p:bldP spid="39939" grpId="0" build="p" autoUpdateAnimBg="0"/>
    </p:bldLst>
  </p:timing>
</p:sld>
</file>

<file path=ppt/theme/theme1.xml><?xml version="1.0" encoding="utf-8"?>
<a:theme xmlns:a="http://schemas.openxmlformats.org/drawingml/2006/main" name="Post Modern">
  <a:themeElements>
    <a:clrScheme name="Post Modern 1">
      <a:dk1>
        <a:srgbClr val="8383AD"/>
      </a:dk1>
      <a:lt1>
        <a:srgbClr val="FEFED6"/>
      </a:lt1>
      <a:dk2>
        <a:srgbClr val="404176"/>
      </a:dk2>
      <a:lt2>
        <a:srgbClr val="969696"/>
      </a:lt2>
      <a:accent1>
        <a:srgbClr val="BABE90"/>
      </a:accent1>
      <a:accent2>
        <a:srgbClr val="666699"/>
      </a:accent2>
      <a:accent3>
        <a:srgbClr val="FEFEE8"/>
      </a:accent3>
      <a:accent4>
        <a:srgbClr val="6F6F93"/>
      </a:accent4>
      <a:accent5>
        <a:srgbClr val="D9DBC6"/>
      </a:accent5>
      <a:accent6>
        <a:srgbClr val="5C5C8A"/>
      </a:accent6>
      <a:hlink>
        <a:srgbClr val="C09E4A"/>
      </a:hlink>
      <a:folHlink>
        <a:srgbClr val="006666"/>
      </a:folHlink>
    </a:clrScheme>
    <a:fontScheme name="Post Moder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ost Modern 1">
        <a:dk1>
          <a:srgbClr val="8383AD"/>
        </a:dk1>
        <a:lt1>
          <a:srgbClr val="FEFED6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EFEE8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 Modern 2">
        <a:dk1>
          <a:srgbClr val="8383AD"/>
        </a:dk1>
        <a:lt1>
          <a:srgbClr val="FFFFFF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FFFFF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 Modern 3">
        <a:dk1>
          <a:srgbClr val="4D4D4D"/>
        </a:dk1>
        <a:lt1>
          <a:srgbClr val="FFFFFF"/>
        </a:lt1>
        <a:dk2>
          <a:srgbClr val="000000"/>
        </a:dk2>
        <a:lt2>
          <a:srgbClr val="969696"/>
        </a:lt2>
        <a:accent1>
          <a:srgbClr val="DDDDDD"/>
        </a:accent1>
        <a:accent2>
          <a:srgbClr val="5F5F5F"/>
        </a:accent2>
        <a:accent3>
          <a:srgbClr val="FFFFFF"/>
        </a:accent3>
        <a:accent4>
          <a:srgbClr val="404040"/>
        </a:accent4>
        <a:accent5>
          <a:srgbClr val="EBEBEB"/>
        </a:accent5>
        <a:accent6>
          <a:srgbClr val="555555"/>
        </a:accent6>
        <a:hlink>
          <a:srgbClr val="C0C0C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 Modern 4">
        <a:dk1>
          <a:srgbClr val="424262"/>
        </a:dk1>
        <a:lt1>
          <a:srgbClr val="FFFFFF"/>
        </a:lt1>
        <a:dk2>
          <a:srgbClr val="22659C"/>
        </a:dk2>
        <a:lt2>
          <a:srgbClr val="A4AEC2"/>
        </a:lt2>
        <a:accent1>
          <a:srgbClr val="B1C7E7"/>
        </a:accent1>
        <a:accent2>
          <a:srgbClr val="494983"/>
        </a:accent2>
        <a:accent3>
          <a:srgbClr val="FFFFFF"/>
        </a:accent3>
        <a:accent4>
          <a:srgbClr val="373753"/>
        </a:accent4>
        <a:accent5>
          <a:srgbClr val="D5E0F1"/>
        </a:accent5>
        <a:accent6>
          <a:srgbClr val="414176"/>
        </a:accent6>
        <a:hlink>
          <a:srgbClr val="6EADC4"/>
        </a:hlink>
        <a:folHlink>
          <a:srgbClr val="3E688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 Modern 5">
        <a:dk1>
          <a:srgbClr val="000000"/>
        </a:dk1>
        <a:lt1>
          <a:srgbClr val="FFFFFF"/>
        </a:lt1>
        <a:dk2>
          <a:srgbClr val="404176"/>
        </a:dk2>
        <a:lt2>
          <a:srgbClr val="969696"/>
        </a:lt2>
        <a:accent1>
          <a:srgbClr val="B4CD81"/>
        </a:accent1>
        <a:accent2>
          <a:srgbClr val="717EB5"/>
        </a:accent2>
        <a:accent3>
          <a:srgbClr val="FFFFFF"/>
        </a:accent3>
        <a:accent4>
          <a:srgbClr val="000000"/>
        </a:accent4>
        <a:accent5>
          <a:srgbClr val="D6E3C1"/>
        </a:accent5>
        <a:accent6>
          <a:srgbClr val="6672A4"/>
        </a:accent6>
        <a:hlink>
          <a:srgbClr val="D793C2"/>
        </a:hlink>
        <a:folHlink>
          <a:srgbClr val="8267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 Modern 6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B4CD81"/>
        </a:accent1>
        <a:accent2>
          <a:srgbClr val="DEA45E"/>
        </a:accent2>
        <a:accent3>
          <a:srgbClr val="FFFFFF"/>
        </a:accent3>
        <a:accent4>
          <a:srgbClr val="000000"/>
        </a:accent4>
        <a:accent5>
          <a:srgbClr val="D6E3C1"/>
        </a:accent5>
        <a:accent6>
          <a:srgbClr val="C99454"/>
        </a:accent6>
        <a:hlink>
          <a:srgbClr val="D793C2"/>
        </a:hlink>
        <a:folHlink>
          <a:srgbClr val="A08BB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 Modern 7">
        <a:dk1>
          <a:srgbClr val="111111"/>
        </a:dk1>
        <a:lt1>
          <a:srgbClr val="FAF5D2"/>
        </a:lt1>
        <a:dk2>
          <a:srgbClr val="4D4D4D"/>
        </a:dk2>
        <a:lt2>
          <a:srgbClr val="D0C59E"/>
        </a:lt2>
        <a:accent1>
          <a:srgbClr val="BABE90"/>
        </a:accent1>
        <a:accent2>
          <a:srgbClr val="666699"/>
        </a:accent2>
        <a:accent3>
          <a:srgbClr val="B2B2B2"/>
        </a:accent3>
        <a:accent4>
          <a:srgbClr val="D6D1B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Designs\Post Modern.pot</Template>
  <TotalTime>368</TotalTime>
  <Words>641</Words>
  <Application>Microsoft Office PowerPoint</Application>
  <PresentationFormat>On-screen Show (4:3)</PresentationFormat>
  <Paragraphs>72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Post Modern</vt:lpstr>
      <vt:lpstr>DEFINE</vt:lpstr>
      <vt:lpstr>CHAPTER 16 NOTES</vt:lpstr>
      <vt:lpstr>EVOLUTION </vt:lpstr>
      <vt:lpstr>CHARLES DARWIN</vt:lpstr>
      <vt:lpstr>CHARLES DARWIN</vt:lpstr>
      <vt:lpstr>Other Scientists that influenced Darwin:</vt:lpstr>
      <vt:lpstr>Other Scientists that influenced Darwin:</vt:lpstr>
      <vt:lpstr>Other Scientists that influenced Darwin:</vt:lpstr>
      <vt:lpstr>Lamarck’s ideas: </vt:lpstr>
      <vt:lpstr>CHARLES DARWIN</vt:lpstr>
      <vt:lpstr>CHARLES DARWIN</vt:lpstr>
      <vt:lpstr>PowerPoint Presentation</vt:lpstr>
      <vt:lpstr>Darwin’s Theory of Natural Selection:</vt:lpstr>
      <vt:lpstr>EVIDENCE OF EVOLUTION </vt:lpstr>
      <vt:lpstr>WAYS TO DETERMINE HOW RELATED ORGANISMS ARE: </vt:lpstr>
      <vt:lpstr>1. Fossils </vt:lpstr>
      <vt:lpstr>PowerPoint Presentation</vt:lpstr>
      <vt:lpstr>2. Homologous Structures </vt:lpstr>
      <vt:lpstr>2. Homologous Structures </vt:lpstr>
      <vt:lpstr>  3. Embryology &amp; Biochemistry </vt:lpstr>
      <vt:lpstr>3. Embryology &amp; Biochemistry</vt:lpstr>
      <vt:lpstr>  3. Embryology &amp; Biochemistry </vt:lpstr>
      <vt:lpstr>Phylogenetic Trees</vt:lpstr>
      <vt:lpstr>Phylogenetic Tree</vt:lpstr>
      <vt:lpstr>Artificial Selection</vt:lpstr>
      <vt:lpstr>Artificial Selection in Plants</vt:lpstr>
      <vt:lpstr>Artificial Selection in Animals</vt:lpstr>
    </vt:vector>
  </TitlesOfParts>
  <Company>NISD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Notes:  10.2 &amp; 10.3</dc:title>
  <dc:creator>GX150_STD</dc:creator>
  <cp:lastModifiedBy>Thania Gottschalk</cp:lastModifiedBy>
  <cp:revision>35</cp:revision>
  <cp:lastPrinted>1601-01-01T00:00:00Z</cp:lastPrinted>
  <dcterms:created xsi:type="dcterms:W3CDTF">2003-04-22T19:47:42Z</dcterms:created>
  <dcterms:modified xsi:type="dcterms:W3CDTF">2017-03-20T14:36:53Z</dcterms:modified>
</cp:coreProperties>
</file>