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A1916E22-9D70-4C93-94CA-6CE6A69A98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204E7D-32DB-40F5-AA4F-305FF8D08DE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F1A81-A6ED-4388-9486-B62C5CAA2FF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9gnMiQvs2ZHRBcAM16jzbkF/SIG=13r68r78m/EXP=1197999279/**http:/www.brooksidepress.org/Products/OBGYN_101/MyDocuments4/Text/PregnancyProblems/Trisomy%202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9gnMiQvs2ZHRBcAM16jzbkF/SIG=13r68r78m/EXP=1197999279/**http:/www.brooksidepress.org/Products/OBGYN_101/MyDocuments4/Text/PregnancyProblems/Trisomy%202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9gnMiQvs2ZHRBcAM16jzbkF/SIG=13r68r78m/EXP=1197999279/**http:/www.brooksidepress.org/Products/OBGYN_101/MyDocuments4/Text/PregnancyProblems/Trisomy%202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9gnMiQvs2ZHRBcAM16jzbkF/SIG=13r68r78m/EXP=1197999279/**http:/www.brooksidepress.org/Products/OBGYN_101/MyDocuments4/Text/PregnancyProblems/Trisomy%202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9gnMiQvs2ZHRBcAM16jzbkF/SIG=13r68r78m/EXP=1197999279/**http:/www.brooksidepress.org/Products/OBGYN_101/MyDocuments4/Text/PregnancyProblems/Trisomy%202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>
          <a:xfrm>
            <a:off x="228600" y="1524000"/>
            <a:ext cx="8305800" cy="1676400"/>
          </a:xfrm>
        </p:spPr>
        <p:txBody>
          <a:bodyPr anchor="ctr">
            <a:normAutofit/>
          </a:bodyPr>
          <a:lstStyle/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dirty="0" smtClean="0"/>
              <a:t>Karyotypes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8714" y="3454062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Objective: Learn and Identify characteristics of Karyotypes</a:t>
            </a:r>
          </a:p>
          <a:p>
            <a:endParaRPr lang="en-US" dirty="0"/>
          </a:p>
          <a:p>
            <a:r>
              <a:rPr lang="en-US" dirty="0" smtClean="0"/>
              <a:t>Notes</a:t>
            </a:r>
          </a:p>
          <a:p>
            <a:endParaRPr lang="en-US" dirty="0"/>
          </a:p>
          <a:p>
            <a:r>
              <a:rPr lang="en-US" dirty="0" smtClean="0"/>
              <a:t>Karyotype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1" descr="http://rds.yahoo.com/_ylt=A9gnMiQvs2ZHRBcAM16jzbkF/SIG=13r68r78m/EXP=1197999279/**http%3A/www.brooksidepress.org/Products/OBGYN_101/MyDocuments4/Text/PregnancyProblems/Trisomy%252021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495800" y="838200"/>
            <a:ext cx="441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9248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2000"/>
            <a:ext cx="3770313" cy="5334000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 </a:t>
            </a:r>
            <a:r>
              <a:rPr lang="en-US" sz="2400" dirty="0"/>
              <a:t>If a person is either missing a chromosome, or has an extra chromosome, the result will be a </a:t>
            </a:r>
            <a:r>
              <a:rPr lang="en-US" sz="2400" b="1" u="sng" dirty="0" smtClean="0">
                <a:solidFill>
                  <a:srgbClr val="0070C0"/>
                </a:solidFill>
              </a:rPr>
              <a:t>mutation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 missing chromosome is called _____________</a:t>
            </a:r>
          </a:p>
          <a:p>
            <a:r>
              <a:rPr lang="en-US" sz="2400" dirty="0"/>
              <a:t>because only one is left. </a:t>
            </a:r>
          </a:p>
          <a:p>
            <a:r>
              <a:rPr lang="en-US" sz="2400" dirty="0"/>
              <a:t>An extra chromosome is called _________because there are 3.</a:t>
            </a:r>
          </a:p>
          <a:p>
            <a:r>
              <a:rPr lang="en-US" sz="2400" dirty="0"/>
              <a:t>This person has _ which results in Down syndrome. </a:t>
            </a:r>
          </a:p>
          <a:p>
            <a:endParaRPr lang="en-US" sz="2000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1" descr="http://rds.yahoo.com/_ylt=A9gnMiQvs2ZHRBcAM16jzbkF/SIG=13r68r78m/EXP=1197999279/**http%3A/www.brooksidepress.org/Products/OBGYN_101/MyDocuments4/Text/PregnancyProblems/Trisomy%252021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495800" y="838200"/>
            <a:ext cx="441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9248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2000"/>
            <a:ext cx="3770313" cy="53340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 </a:t>
            </a:r>
            <a:r>
              <a:rPr lang="en-US" sz="2400" dirty="0"/>
              <a:t>If a person is either missing a chromosome, or has an extra chromosome, the result will be a </a:t>
            </a:r>
            <a:r>
              <a:rPr lang="en-US" sz="2400" b="1" u="sng" dirty="0" smtClean="0">
                <a:solidFill>
                  <a:srgbClr val="0070C0"/>
                </a:solidFill>
              </a:rPr>
              <a:t>mutation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 missing chromosome is called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monosomy</a:t>
            </a:r>
            <a:r>
              <a:rPr lang="en-US" sz="2400" dirty="0" smtClean="0"/>
              <a:t>.</a:t>
            </a:r>
            <a:endParaRPr lang="en-US" sz="2400" b="1" u="sng" dirty="0"/>
          </a:p>
          <a:p>
            <a:r>
              <a:rPr lang="en-US" sz="2400" dirty="0"/>
              <a:t>because only one is left. </a:t>
            </a:r>
          </a:p>
          <a:p>
            <a:r>
              <a:rPr lang="en-US" sz="2400" dirty="0"/>
              <a:t>An extra chromosome is called _________because there are 3.</a:t>
            </a:r>
          </a:p>
          <a:p>
            <a:r>
              <a:rPr lang="en-US" sz="2400" dirty="0"/>
              <a:t>This person has _ which results in Down syndrome. </a:t>
            </a:r>
          </a:p>
          <a:p>
            <a:endParaRPr lang="en-US" sz="2000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1" descr="http://rds.yahoo.com/_ylt=A9gnMiQvs2ZHRBcAM16jzbkF/SIG=13r68r78m/EXP=1197999279/**http%3A/www.brooksidepress.org/Products/OBGYN_101/MyDocuments4/Text/PregnancyProblems/Trisomy%252021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495800" y="838200"/>
            <a:ext cx="441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9248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2000"/>
            <a:ext cx="3770313" cy="53340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 </a:t>
            </a:r>
            <a:r>
              <a:rPr lang="en-US" sz="2400" dirty="0"/>
              <a:t>If a person is either missing a chromosome, or has an extra chromosome, the result will be a </a:t>
            </a:r>
            <a:r>
              <a:rPr lang="en-US" sz="2400" b="1" u="sng" dirty="0" smtClean="0">
                <a:solidFill>
                  <a:srgbClr val="0070C0"/>
                </a:solidFill>
              </a:rPr>
              <a:t>mutation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 missing chromosome is called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monosomy</a:t>
            </a:r>
            <a:r>
              <a:rPr lang="en-US" sz="2400" dirty="0" smtClean="0"/>
              <a:t>.</a:t>
            </a:r>
            <a:endParaRPr lang="en-US" sz="2400" b="1" u="sng" dirty="0"/>
          </a:p>
          <a:p>
            <a:r>
              <a:rPr lang="en-US" sz="2400" dirty="0"/>
              <a:t>because only one is left. </a:t>
            </a:r>
          </a:p>
          <a:p>
            <a:r>
              <a:rPr lang="en-US" sz="2400" dirty="0"/>
              <a:t>An extra chromosome is called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trisomy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because </a:t>
            </a:r>
            <a:r>
              <a:rPr lang="en-US" sz="2400" dirty="0"/>
              <a:t>there are 3.</a:t>
            </a:r>
          </a:p>
          <a:p>
            <a:r>
              <a:rPr lang="en-US" sz="2400" dirty="0"/>
              <a:t>This person has _ which results in Down syndrome. </a:t>
            </a:r>
          </a:p>
          <a:p>
            <a:endParaRPr lang="en-US" sz="2000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1" descr="http://rds.yahoo.com/_ylt=A9gnMiQvs2ZHRBcAM16jzbkF/SIG=13r68r78m/EXP=1197999279/**http%3A/www.brooksidepress.org/Products/OBGYN_101/MyDocuments4/Text/PregnancyProblems/Trisomy%252021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495800" y="838200"/>
            <a:ext cx="441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9248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2000"/>
            <a:ext cx="3770313" cy="53340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 </a:t>
            </a:r>
            <a:r>
              <a:rPr lang="en-US" sz="2400" dirty="0"/>
              <a:t>If a person is either missing a chromosome, or has an extra chromosome, the result will be a </a:t>
            </a:r>
            <a:r>
              <a:rPr lang="en-US" sz="2400" b="1" u="sng" dirty="0" smtClean="0">
                <a:solidFill>
                  <a:srgbClr val="0070C0"/>
                </a:solidFill>
              </a:rPr>
              <a:t>mutation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 missing chromosome is called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monosomy</a:t>
            </a:r>
            <a:r>
              <a:rPr lang="en-US" sz="2400" dirty="0" smtClean="0"/>
              <a:t>.</a:t>
            </a:r>
            <a:endParaRPr lang="en-US" sz="2400" b="1" u="sng" dirty="0"/>
          </a:p>
          <a:p>
            <a:r>
              <a:rPr lang="en-US" sz="2400" dirty="0"/>
              <a:t>because only one is left. </a:t>
            </a:r>
          </a:p>
          <a:p>
            <a:r>
              <a:rPr lang="en-US" sz="2400" dirty="0"/>
              <a:t>An extra chromosome is called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trisomy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because </a:t>
            </a:r>
            <a:r>
              <a:rPr lang="en-US" sz="2400" dirty="0"/>
              <a:t>there are 3.</a:t>
            </a:r>
          </a:p>
          <a:p>
            <a:r>
              <a:rPr lang="en-US" sz="2400" dirty="0"/>
              <a:t>This person has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trisomy</a:t>
            </a:r>
            <a:r>
              <a:rPr lang="en-US" sz="2400" b="1" u="sng" dirty="0" smtClean="0">
                <a:solidFill>
                  <a:srgbClr val="0070C0"/>
                </a:solidFill>
              </a:rPr>
              <a:t> 21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/>
              <a:t>which results in Down syndrome. </a:t>
            </a:r>
          </a:p>
          <a:p>
            <a:endParaRPr lang="en-US" sz="2000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762000" y="457200"/>
            <a:ext cx="838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A _________________ is a </a:t>
            </a:r>
            <a:r>
              <a:rPr lang="en-US" sz="2400">
                <a:cs typeface="Times New Roman" pitchFamily="18" charset="0"/>
              </a:rPr>
              <a:t>“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picture</a:t>
            </a:r>
            <a:r>
              <a:rPr lang="en-US" sz="2400">
                <a:cs typeface="Times New Roman" pitchFamily="18" charset="0"/>
              </a:rPr>
              <a:t>”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 of a person</a:t>
            </a:r>
            <a:r>
              <a:rPr lang="en-US" sz="2400">
                <a:cs typeface="Times New Roman" pitchFamily="18" charset="0"/>
              </a:rPr>
              <a:t>’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s chromosomes. 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Each person has ___ chromosomes, in ___ pairs.  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Pairs 1-22 are called _____________________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Pair # 23 determines sex.  ______= female ______ = male.</a:t>
            </a:r>
            <a:endParaRPr lang="en-US" sz="2400">
              <a:cs typeface="Arial" charset="0"/>
            </a:endParaRPr>
          </a:p>
        </p:txBody>
      </p:sp>
      <p:pic>
        <p:nvPicPr>
          <p:cNvPr id="39939" name="Picture 2" descr="karyotype"/>
          <p:cNvPicPr>
            <a:picLocks noChangeAspect="1" noChangeArrowheads="1"/>
          </p:cNvPicPr>
          <p:nvPr/>
        </p:nvPicPr>
        <p:blipFill>
          <a:blip r:embed="rId2"/>
          <a:srcRect t="9302" b="6976"/>
          <a:stretch>
            <a:fillRect/>
          </a:stretch>
        </p:blipFill>
        <p:spPr bwMode="auto">
          <a:xfrm>
            <a:off x="1524000" y="2438400"/>
            <a:ext cx="57912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1219200" y="304800"/>
            <a:ext cx="75041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A </a:t>
            </a:r>
            <a:r>
              <a:rPr lang="en-US" sz="2400" b="1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karyotype 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is a </a:t>
            </a:r>
            <a:r>
              <a:rPr lang="en-US" sz="2400">
                <a:cs typeface="Times New Roman" pitchFamily="18" charset="0"/>
              </a:rPr>
              <a:t>“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picture</a:t>
            </a:r>
            <a:r>
              <a:rPr lang="en-US" sz="2400">
                <a:cs typeface="Times New Roman" pitchFamily="18" charset="0"/>
              </a:rPr>
              <a:t>”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 of a person</a:t>
            </a:r>
            <a:r>
              <a:rPr lang="en-US" sz="2400">
                <a:cs typeface="Times New Roman" pitchFamily="18" charset="0"/>
              </a:rPr>
              <a:t>’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s chromosomes. 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Each person has ___ chromosomes, in ___ pairs.  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Pairs 1-22 are called _____________________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Pair # 23 determines sex.  ______= female ______ = male.</a:t>
            </a:r>
            <a:endParaRPr lang="en-US" sz="2400">
              <a:cs typeface="Arial" charset="0"/>
            </a:endParaRPr>
          </a:p>
        </p:txBody>
      </p:sp>
      <p:pic>
        <p:nvPicPr>
          <p:cNvPr id="40963" name="Picture 2" descr="karyotype"/>
          <p:cNvPicPr>
            <a:picLocks noChangeAspect="1" noChangeArrowheads="1"/>
          </p:cNvPicPr>
          <p:nvPr/>
        </p:nvPicPr>
        <p:blipFill>
          <a:blip r:embed="rId2"/>
          <a:srcRect t="9302" b="6976"/>
          <a:stretch>
            <a:fillRect/>
          </a:stretch>
        </p:blipFill>
        <p:spPr bwMode="auto">
          <a:xfrm>
            <a:off x="1752600" y="2362200"/>
            <a:ext cx="57912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1295400" y="312738"/>
            <a:ext cx="75041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A </a:t>
            </a:r>
            <a:r>
              <a:rPr lang="en-US" sz="2400" b="1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karyotype 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is a </a:t>
            </a:r>
            <a:r>
              <a:rPr lang="en-US" sz="2400">
                <a:cs typeface="Times New Roman" pitchFamily="18" charset="0"/>
              </a:rPr>
              <a:t>“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picture</a:t>
            </a:r>
            <a:r>
              <a:rPr lang="en-US" sz="2400">
                <a:cs typeface="Times New Roman" pitchFamily="18" charset="0"/>
              </a:rPr>
              <a:t>”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 of a person</a:t>
            </a:r>
            <a:r>
              <a:rPr lang="en-US" sz="2400">
                <a:cs typeface="Times New Roman" pitchFamily="18" charset="0"/>
              </a:rPr>
              <a:t>’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s chromosomes. 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Each person has </a:t>
            </a:r>
            <a:r>
              <a:rPr lang="en-US" sz="2400" b="1" u="sng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46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 chromosomes, in </a:t>
            </a:r>
            <a:r>
              <a:rPr lang="en-US" sz="2400" b="1" u="sng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23 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pairs.  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Pairs 1-22 are called </a:t>
            </a:r>
            <a:r>
              <a:rPr lang="en-US" sz="2400" b="1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______________</a:t>
            </a:r>
            <a:endParaRPr lang="en-US" sz="2400" b="1">
              <a:solidFill>
                <a:srgbClr val="0070C0"/>
              </a:solidFill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Pair # 23 determines sex.  ______= female ______ = male.</a:t>
            </a:r>
            <a:endParaRPr lang="en-US" sz="2400">
              <a:cs typeface="Arial" charset="0"/>
            </a:endParaRPr>
          </a:p>
        </p:txBody>
      </p:sp>
      <p:pic>
        <p:nvPicPr>
          <p:cNvPr id="41987" name="Picture 2" descr="karyotype"/>
          <p:cNvPicPr>
            <a:picLocks noChangeAspect="1" noChangeArrowheads="1"/>
          </p:cNvPicPr>
          <p:nvPr/>
        </p:nvPicPr>
        <p:blipFill>
          <a:blip r:embed="rId2"/>
          <a:srcRect t="9302" b="6976"/>
          <a:stretch>
            <a:fillRect/>
          </a:stretch>
        </p:blipFill>
        <p:spPr bwMode="auto">
          <a:xfrm>
            <a:off x="1752600" y="2057400"/>
            <a:ext cx="57912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1219200" y="312738"/>
            <a:ext cx="75041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A </a:t>
            </a:r>
            <a:r>
              <a:rPr lang="en-US" sz="2400" b="1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karyotype 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is a </a:t>
            </a:r>
            <a:r>
              <a:rPr lang="en-US" sz="2400">
                <a:cs typeface="Times New Roman" pitchFamily="18" charset="0"/>
              </a:rPr>
              <a:t>“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picture</a:t>
            </a:r>
            <a:r>
              <a:rPr lang="en-US" sz="2400">
                <a:cs typeface="Times New Roman" pitchFamily="18" charset="0"/>
              </a:rPr>
              <a:t>”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 of a person</a:t>
            </a:r>
            <a:r>
              <a:rPr lang="en-US" sz="2400">
                <a:cs typeface="Times New Roman" pitchFamily="18" charset="0"/>
              </a:rPr>
              <a:t>’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s chromosomes. 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Each person has </a:t>
            </a:r>
            <a:r>
              <a:rPr lang="en-US" sz="2400" b="1" u="sng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46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 chromosomes, in </a:t>
            </a:r>
            <a:r>
              <a:rPr lang="en-US" sz="2400" b="1" u="sng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23 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pairs.  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Pairs 1-22 are called </a:t>
            </a:r>
            <a:r>
              <a:rPr lang="en-US" sz="2400" b="1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Autosomes</a:t>
            </a:r>
            <a:endParaRPr lang="en-US" sz="2400" b="1">
              <a:solidFill>
                <a:srgbClr val="0070C0"/>
              </a:solidFill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Pair # 23 determines sex.  ______= female ______ = male.</a:t>
            </a:r>
            <a:endParaRPr lang="en-US" sz="2400">
              <a:cs typeface="Arial" charset="0"/>
            </a:endParaRPr>
          </a:p>
        </p:txBody>
      </p:sp>
      <p:pic>
        <p:nvPicPr>
          <p:cNvPr id="43011" name="Picture 2" descr="karyotype"/>
          <p:cNvPicPr>
            <a:picLocks noChangeAspect="1" noChangeArrowheads="1"/>
          </p:cNvPicPr>
          <p:nvPr/>
        </p:nvPicPr>
        <p:blipFill>
          <a:blip r:embed="rId2"/>
          <a:srcRect t="9302" b="6976"/>
          <a:stretch>
            <a:fillRect/>
          </a:stretch>
        </p:blipFill>
        <p:spPr bwMode="auto">
          <a:xfrm>
            <a:off x="1600200" y="2133600"/>
            <a:ext cx="57912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1219200" y="312738"/>
            <a:ext cx="71135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A </a:t>
            </a:r>
            <a:r>
              <a:rPr lang="en-US" sz="2400" b="1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karyotype 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is a </a:t>
            </a:r>
            <a:r>
              <a:rPr lang="en-US" sz="2400">
                <a:cs typeface="Times New Roman" pitchFamily="18" charset="0"/>
              </a:rPr>
              <a:t>“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picture</a:t>
            </a:r>
            <a:r>
              <a:rPr lang="en-US" sz="2400">
                <a:cs typeface="Times New Roman" pitchFamily="18" charset="0"/>
              </a:rPr>
              <a:t>”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 of a person</a:t>
            </a:r>
            <a:r>
              <a:rPr lang="en-US" sz="2400">
                <a:cs typeface="Times New Roman" pitchFamily="18" charset="0"/>
              </a:rPr>
              <a:t>’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s chromosomes. 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Each person has </a:t>
            </a:r>
            <a:r>
              <a:rPr lang="en-US" sz="2400" b="1" u="sng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46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 chromosomes, in </a:t>
            </a:r>
            <a:r>
              <a:rPr lang="en-US" sz="2400" b="1" u="sng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23 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pairs.  </a:t>
            </a:r>
            <a:endParaRPr lang="en-US" sz="2400"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Pairs 1-22 are called </a:t>
            </a:r>
            <a:r>
              <a:rPr lang="en-US" sz="2400" b="1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Autosomes</a:t>
            </a:r>
            <a:endParaRPr lang="en-US" sz="2400" b="1">
              <a:solidFill>
                <a:srgbClr val="0070C0"/>
              </a:solidFill>
              <a:cs typeface="Arial" charset="0"/>
            </a:endParaRPr>
          </a:p>
          <a:p>
            <a:r>
              <a:rPr lang="en-US" sz="2400">
                <a:latin typeface="Tempus Sans ITC" pitchFamily="82" charset="0"/>
                <a:cs typeface="Times New Roman" pitchFamily="18" charset="0"/>
              </a:rPr>
              <a:t>Pair # 23 determines sex.  </a:t>
            </a:r>
            <a:r>
              <a:rPr lang="en-US" sz="2400" b="1" u="sng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X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= female </a:t>
            </a:r>
            <a:r>
              <a:rPr lang="en-US" sz="2400" b="1" u="sng">
                <a:solidFill>
                  <a:srgbClr val="0070C0"/>
                </a:solidFill>
                <a:latin typeface="Tempus Sans ITC" pitchFamily="82" charset="0"/>
                <a:cs typeface="Times New Roman" pitchFamily="18" charset="0"/>
              </a:rPr>
              <a:t>Y</a:t>
            </a:r>
            <a:r>
              <a:rPr lang="en-US" sz="2400">
                <a:latin typeface="Tempus Sans ITC" pitchFamily="82" charset="0"/>
                <a:cs typeface="Times New Roman" pitchFamily="18" charset="0"/>
              </a:rPr>
              <a:t>= male.</a:t>
            </a:r>
            <a:endParaRPr lang="en-US" sz="2400">
              <a:cs typeface="Arial" charset="0"/>
            </a:endParaRPr>
          </a:p>
        </p:txBody>
      </p:sp>
      <p:pic>
        <p:nvPicPr>
          <p:cNvPr id="44035" name="Picture 2" descr="karyotype"/>
          <p:cNvPicPr>
            <a:picLocks noChangeAspect="1" noChangeArrowheads="1"/>
          </p:cNvPicPr>
          <p:nvPr/>
        </p:nvPicPr>
        <p:blipFill>
          <a:blip r:embed="rId2"/>
          <a:srcRect t="9302" b="6976"/>
          <a:stretch>
            <a:fillRect/>
          </a:stretch>
        </p:blipFill>
        <p:spPr bwMode="auto">
          <a:xfrm>
            <a:off x="1600200" y="2133600"/>
            <a:ext cx="57912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762000" y="12192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empus Sans ITC" pitchFamily="82" charset="0"/>
                <a:cs typeface="Arial" charset="0"/>
              </a:rPr>
              <a:t>What is this person’s sex? ______________</a:t>
            </a:r>
          </a:p>
        </p:txBody>
      </p:sp>
      <p:pic>
        <p:nvPicPr>
          <p:cNvPr id="45059" name="Picture 2" descr="karyotype"/>
          <p:cNvPicPr>
            <a:picLocks noChangeAspect="1" noChangeArrowheads="1"/>
          </p:cNvPicPr>
          <p:nvPr/>
        </p:nvPicPr>
        <p:blipFill>
          <a:blip r:embed="rId2"/>
          <a:srcRect t="9302" b="6976"/>
          <a:stretch>
            <a:fillRect/>
          </a:stretch>
        </p:blipFill>
        <p:spPr bwMode="auto">
          <a:xfrm>
            <a:off x="1600200" y="2057400"/>
            <a:ext cx="57912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914400" y="11430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empus Sans ITC" pitchFamily="82" charset="0"/>
                <a:cs typeface="Arial" charset="0"/>
              </a:rPr>
              <a:t>What is this person’s sex? </a:t>
            </a:r>
            <a:r>
              <a:rPr lang="en-US" sz="2400" b="1" u="sng">
                <a:solidFill>
                  <a:srgbClr val="0070C0"/>
                </a:solidFill>
                <a:latin typeface="Tempus Sans ITC" pitchFamily="82" charset="0"/>
                <a:cs typeface="Arial" charset="0"/>
              </a:rPr>
              <a:t>female</a:t>
            </a:r>
          </a:p>
        </p:txBody>
      </p:sp>
      <p:pic>
        <p:nvPicPr>
          <p:cNvPr id="46083" name="Picture 2" descr="karyotype"/>
          <p:cNvPicPr>
            <a:picLocks noChangeAspect="1" noChangeArrowheads="1"/>
          </p:cNvPicPr>
          <p:nvPr/>
        </p:nvPicPr>
        <p:blipFill>
          <a:blip r:embed="rId2"/>
          <a:srcRect t="9302" b="6976"/>
          <a:stretch>
            <a:fillRect/>
          </a:stretch>
        </p:blipFill>
        <p:spPr bwMode="auto">
          <a:xfrm>
            <a:off x="1600200" y="1981200"/>
            <a:ext cx="57912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1" descr="http://rds.yahoo.com/_ylt=A9gnMiQvs2ZHRBcAM16jzbkF/SIG=13r68r78m/EXP=1197999279/**http%3A/www.brooksidepress.org/Products/OBGYN_101/MyDocuments4/Text/PregnancyProblems/Trisomy%252021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495800" y="838200"/>
            <a:ext cx="441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9248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2000"/>
            <a:ext cx="3770313" cy="5334000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 </a:t>
            </a:r>
            <a:r>
              <a:rPr lang="en-US" sz="2400" dirty="0"/>
              <a:t>If a person is either missing a chromosome, or has an extra chromosome, the result will be a ____________.</a:t>
            </a:r>
          </a:p>
          <a:p>
            <a:r>
              <a:rPr lang="en-US" sz="2400" dirty="0"/>
              <a:t>A missing chromosome is called _____________</a:t>
            </a:r>
          </a:p>
          <a:p>
            <a:r>
              <a:rPr lang="en-US" sz="2400" dirty="0"/>
              <a:t>because only one is left. </a:t>
            </a:r>
          </a:p>
          <a:p>
            <a:r>
              <a:rPr lang="en-US" sz="2400" dirty="0"/>
              <a:t>An extra chromosome is called _________because there are 3.</a:t>
            </a:r>
          </a:p>
          <a:p>
            <a:r>
              <a:rPr lang="en-US" sz="2400" dirty="0"/>
              <a:t>This person has _ which results in Down syndrome. </a:t>
            </a:r>
          </a:p>
          <a:p>
            <a:endParaRPr lang="en-US" sz="2000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</TotalTime>
  <Words>504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  Karyotypes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Northside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Karyotypes</dc:title>
  <dc:creator>J. Kyle Shroyer</dc:creator>
  <cp:lastModifiedBy>Thania Gottschalk</cp:lastModifiedBy>
  <cp:revision>5</cp:revision>
  <dcterms:created xsi:type="dcterms:W3CDTF">2010-08-05T19:12:20Z</dcterms:created>
  <dcterms:modified xsi:type="dcterms:W3CDTF">2017-02-14T14:55:17Z</dcterms:modified>
</cp:coreProperties>
</file>