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310" r:id="rId2"/>
    <p:sldId id="272" r:id="rId3"/>
    <p:sldId id="312" r:id="rId4"/>
    <p:sldId id="314" r:id="rId5"/>
    <p:sldId id="288" r:id="rId6"/>
    <p:sldId id="315" r:id="rId7"/>
    <p:sldId id="290" r:id="rId8"/>
    <p:sldId id="291" r:id="rId9"/>
    <p:sldId id="292" r:id="rId10"/>
    <p:sldId id="293" r:id="rId11"/>
    <p:sldId id="294" r:id="rId12"/>
    <p:sldId id="295" r:id="rId13"/>
    <p:sldId id="316" r:id="rId14"/>
    <p:sldId id="296" r:id="rId15"/>
    <p:sldId id="297" r:id="rId16"/>
    <p:sldId id="298" r:id="rId17"/>
    <p:sldId id="299" r:id="rId18"/>
    <p:sldId id="317" r:id="rId19"/>
    <p:sldId id="278" r:id="rId20"/>
    <p:sldId id="300" r:id="rId21"/>
    <p:sldId id="301" r:id="rId22"/>
    <p:sldId id="302" r:id="rId23"/>
    <p:sldId id="318" r:id="rId24"/>
    <p:sldId id="305" r:id="rId25"/>
    <p:sldId id="319" r:id="rId26"/>
    <p:sldId id="320" r:id="rId27"/>
    <p:sldId id="321" r:id="rId28"/>
    <p:sldId id="322" r:id="rId29"/>
    <p:sldId id="324" r:id="rId30"/>
    <p:sldId id="323" r:id="rId31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6633"/>
    <a:srgbClr val="FF9933"/>
    <a:srgbClr val="00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87" d="100"/>
          <a:sy n="87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55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55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A089DC-909B-457A-809E-81C26170D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76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6B070-3620-4F07-BB18-6A75D7E49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AAA9-92D1-4EF4-8605-A9049C515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35ED-EBEB-4E2E-BD3F-C3D0CD196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1A31-E034-470F-A578-BE6624B4A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56B93-CF6C-4E5B-9766-4D65527A0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568BB-3E3C-468E-BE2A-F1E424611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F8363-5378-463D-9658-ED3B8B499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01D9A-CEE7-4FAE-AED4-409873A6F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BF305-B9CC-4B25-BABE-F6E9A902B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4EFE-553E-41E3-909A-60FCDA64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1711A-359D-4ECF-AF64-4ED545249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D9DF-FE0A-485E-8B10-CAB3E1C5C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C1330-5F8D-45B1-9295-69204CAE8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AF4D18-2BC2-4A19-B32E-DBE8E257C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anineworld.com/pads/images/kodiandbuka1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hinkfinity.org/servlet/JiveServlet/previewBody/13200-102-1-24794/Alleles%20on%20Homologous%20Chromosomes.p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371600"/>
          </a:xfrm>
        </p:spPr>
        <p:txBody>
          <a:bodyPr/>
          <a:lstStyle/>
          <a:p>
            <a:r>
              <a:rPr lang="en-US" dirty="0" smtClean="0"/>
              <a:t> Genetics</a:t>
            </a:r>
            <a:endParaRPr lang="en-US" dirty="0"/>
          </a:p>
        </p:txBody>
      </p:sp>
      <p:pic>
        <p:nvPicPr>
          <p:cNvPr id="1032" name="Picture 8" descr="http://www.veectors.com/vector-images/00/03/26/52/people-cartoon-characters-modeling-cartoon-veectors-32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467600" cy="567823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90800" y="3124200"/>
            <a:ext cx="3733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 Rounded MT Bold" pitchFamily="34" charset="0"/>
              </a:rPr>
              <a:t>GENETICS</a:t>
            </a:r>
            <a:endParaRPr lang="en-US" sz="25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b="2777"/>
          <a:stretch>
            <a:fillRect/>
          </a:stretch>
        </p:blipFill>
        <p:spPr bwMode="auto">
          <a:xfrm>
            <a:off x="0" y="76200"/>
            <a:ext cx="9144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19800" y="1371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P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943600" y="4419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39825"/>
          </a:xfrm>
        </p:spPr>
        <p:txBody>
          <a:bodyPr/>
          <a:lstStyle/>
          <a:p>
            <a:pPr algn="l" eaLnBrk="1" hangingPunct="1"/>
            <a:r>
              <a:rPr lang="en-US" sz="4000" b="1" dirty="0" smtClean="0"/>
              <a:t>Match these in your head, be ready to share.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3657600" cy="4530725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3800" dirty="0" smtClean="0"/>
              <a:t>Gene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800" dirty="0" smtClean="0"/>
              <a:t>Chromosome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800" dirty="0" smtClean="0"/>
              <a:t>Allele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828800"/>
            <a:ext cx="51816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500" dirty="0" smtClean="0"/>
              <a:t>a. Threadlike structures made of DNA found in nucleus</a:t>
            </a:r>
          </a:p>
          <a:p>
            <a:pPr eaLnBrk="1" hangingPunct="1">
              <a:buFontTx/>
              <a:buNone/>
            </a:pPr>
            <a:r>
              <a:rPr lang="en-US" sz="3500" dirty="0" smtClean="0"/>
              <a:t>b. Unit of inheritance</a:t>
            </a:r>
          </a:p>
          <a:p>
            <a:pPr eaLnBrk="1" hangingPunct="1">
              <a:buFontTx/>
              <a:buNone/>
            </a:pPr>
            <a:r>
              <a:rPr lang="en-US" sz="3500" dirty="0" smtClean="0"/>
              <a:t>c. One form of a gene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pPr algn="r" eaLnBrk="1" hangingPunct="1"/>
            <a:r>
              <a:rPr lang="en-US" sz="4800" b="1" smtClean="0">
                <a:solidFill>
                  <a:srgbClr val="FF0066"/>
                </a:solidFill>
              </a:rPr>
              <a:t>Homologous Chromosomes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19200"/>
            <a:ext cx="7924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 </a:t>
            </a:r>
            <a:r>
              <a:rPr lang="en-US" sz="4300" smtClean="0"/>
              <a:t>Corresponding chromosomes from the opposite-sex parent.</a:t>
            </a:r>
          </a:p>
        </p:txBody>
      </p:sp>
      <p:pic>
        <p:nvPicPr>
          <p:cNvPr id="24578" name="Picture 2" descr="http://home.comcast.net/~clupold96/images/notes/chromosomes/homologous_p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34640"/>
            <a:ext cx="3686175" cy="31946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staff.jccc.net/pdecell/celldivision/homo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5879910" cy="419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9600" b="1" smtClean="0">
                <a:solidFill>
                  <a:srgbClr val="FF0066"/>
                </a:solidFill>
              </a:rPr>
              <a:t>Homozygous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z="4700" smtClean="0"/>
              <a:t>Term used to refer to an organism that has two identical alleles for a particular trait.</a:t>
            </a:r>
          </a:p>
          <a:p>
            <a:pPr eaLnBrk="1" hangingPunct="1"/>
            <a:r>
              <a:rPr lang="en-US" sz="4700" i="1" smtClean="0"/>
              <a:t>Ex. TT, hh, rr, BB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1143000"/>
          </a:xfrm>
          <a:noFill/>
        </p:spPr>
        <p:txBody>
          <a:bodyPr/>
          <a:lstStyle/>
          <a:p>
            <a:pPr algn="r" eaLnBrk="1" hangingPunct="1"/>
            <a:r>
              <a:rPr lang="en-US" sz="9600" b="1" smtClean="0">
                <a:solidFill>
                  <a:srgbClr val="FF0066"/>
                </a:solidFill>
              </a:rPr>
              <a:t>Heterozygous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700" smtClean="0"/>
              <a:t>Term used to refer to an organism that has two different alleles for a particular trait.</a:t>
            </a:r>
          </a:p>
          <a:p>
            <a:pPr eaLnBrk="1" hangingPunct="1"/>
            <a:r>
              <a:rPr lang="en-US" sz="4700" i="1" smtClean="0"/>
              <a:t>Ex. Rr, Gg, Hh, Bb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8800" b="1" smtClean="0">
                <a:solidFill>
                  <a:srgbClr val="FF0066"/>
                </a:solidFill>
              </a:rPr>
              <a:t>Dominant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700" smtClean="0"/>
              <a:t>An allele that is fully expressed in an organism’s appearance.</a:t>
            </a:r>
          </a:p>
          <a:p>
            <a:pPr eaLnBrk="1" hangingPunct="1">
              <a:buFontTx/>
              <a:buNone/>
            </a:pPr>
            <a:endParaRPr lang="en-US" sz="47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8000" b="1" smtClean="0">
                <a:solidFill>
                  <a:srgbClr val="FF0066"/>
                </a:solidFill>
              </a:rPr>
              <a:t>Recessive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700" smtClean="0"/>
              <a:t>An allele that has no noticeable effect on an organism’s appearance.</a:t>
            </a:r>
          </a:p>
          <a:p>
            <a:pPr eaLnBrk="1" hangingPunct="1">
              <a:buFontTx/>
              <a:buNone/>
            </a:pPr>
            <a:endParaRPr lang="en-US" sz="47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education-portal.com/cimages/multimages/16/earlobe_dominant_recessi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5943600" cy="53596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229600" cy="836613"/>
          </a:xfrm>
          <a:noFill/>
        </p:spPr>
        <p:txBody>
          <a:bodyPr/>
          <a:lstStyle/>
          <a:p>
            <a:pPr algn="r" eaLnBrk="1" hangingPunct="1"/>
            <a:r>
              <a:rPr lang="en-US" sz="4800" b="1" smtClean="0">
                <a:solidFill>
                  <a:srgbClr val="FF0066"/>
                </a:solidFill>
              </a:rPr>
              <a:t>Dominant Traits RULE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Strong Hereditary traits cover weak traits.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Mendel called stronger traits </a:t>
            </a:r>
            <a:r>
              <a:rPr lang="en-US" sz="2800" b="1" u="sng" dirty="0" smtClean="0">
                <a:solidFill>
                  <a:srgbClr val="FF0066"/>
                </a:solidFill>
              </a:rPr>
              <a:t>DOMINANT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dirty="0" smtClean="0"/>
              <a:t>Dominant</a:t>
            </a:r>
            <a:r>
              <a:rPr lang="en-US" dirty="0" smtClean="0"/>
              <a:t> traits are represented by capital letters  T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u="sng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Mendel called weaker traits </a:t>
            </a:r>
            <a:r>
              <a:rPr lang="en-US" sz="2800" b="1" u="sng" dirty="0" smtClean="0">
                <a:solidFill>
                  <a:srgbClr val="FF0066"/>
                </a:solidFill>
              </a:rPr>
              <a:t>recessive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dirty="0" smtClean="0"/>
              <a:t>recessive</a:t>
            </a:r>
            <a:r>
              <a:rPr lang="en-US" dirty="0" smtClean="0"/>
              <a:t> traits are represented by lower case letters t</a:t>
            </a:r>
            <a:endParaRPr lang="en-US" sz="2400" b="1" u="sng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467600" cy="990600"/>
          </a:xfrm>
          <a:noFill/>
        </p:spPr>
        <p:txBody>
          <a:bodyPr/>
          <a:lstStyle/>
          <a:p>
            <a:pPr algn="r" eaLnBrk="1" hangingPunct="1"/>
            <a:r>
              <a:rPr lang="en-US" sz="5400" b="1" dirty="0" err="1" smtClean="0">
                <a:solidFill>
                  <a:srgbClr val="FF0066"/>
                </a:solidFill>
              </a:rPr>
              <a:t>Gregor</a:t>
            </a:r>
            <a:r>
              <a:rPr lang="en-US" sz="5400" b="1" dirty="0" smtClean="0">
                <a:solidFill>
                  <a:srgbClr val="FF0066"/>
                </a:solidFill>
              </a:rPr>
              <a:t> Mendel 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5562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 smtClean="0"/>
              <a:t>Known as the </a:t>
            </a:r>
            <a:r>
              <a:rPr lang="en-US" sz="2200" b="1" u="sng" dirty="0" smtClean="0">
                <a:solidFill>
                  <a:srgbClr val="FF0066"/>
                </a:solidFill>
              </a:rPr>
              <a:t>Father of Genetics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/>
              <a:t>Spent 14 years in a monastery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/>
              <a:t>Was in charge of the monastery garden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/>
              <a:t>His work in the garden played an important role in biological inheritance.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/>
              <a:t>Mendel used </a:t>
            </a:r>
            <a:r>
              <a:rPr lang="en-US" sz="2200" b="1" u="sng" dirty="0" smtClean="0">
                <a:solidFill>
                  <a:srgbClr val="FF0066"/>
                </a:solidFill>
              </a:rPr>
              <a:t>pea plants </a:t>
            </a:r>
            <a:r>
              <a:rPr lang="en-US" sz="2200" dirty="0" smtClean="0"/>
              <a:t>to study genetics.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200" dirty="0" smtClean="0">
              <a:solidFill>
                <a:srgbClr val="FF0000"/>
              </a:solidFill>
            </a:endParaRPr>
          </a:p>
        </p:txBody>
      </p:sp>
      <p:pic>
        <p:nvPicPr>
          <p:cNvPr id="25604" name="Picture 4" descr="mende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>
          <a:xfrm>
            <a:off x="5029200" y="1447800"/>
            <a:ext cx="3920402" cy="503643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7200" b="1" smtClean="0">
                <a:solidFill>
                  <a:srgbClr val="FF0066"/>
                </a:solidFill>
              </a:rPr>
              <a:t>Genotype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700" smtClean="0"/>
              <a:t>Genetic makeup of an organism</a:t>
            </a:r>
          </a:p>
          <a:p>
            <a:pPr eaLnBrk="1" hangingPunct="1"/>
            <a:r>
              <a:rPr lang="en-US" sz="4700" i="1" smtClean="0"/>
              <a:t>Ex. RR, Bb, 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92088" y="204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79248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6000" b="1">
                <a:solidFill>
                  <a:srgbClr val="FF0066"/>
                </a:solidFill>
              </a:rPr>
              <a:t>Phenotype </a:t>
            </a:r>
          </a:p>
          <a:p>
            <a:pPr>
              <a:spcBef>
                <a:spcPct val="50000"/>
              </a:spcBef>
            </a:pPr>
            <a:r>
              <a:rPr lang="en-US" sz="3600"/>
              <a:t>physical characteristics of an organism</a:t>
            </a:r>
          </a:p>
        </p:txBody>
      </p:sp>
      <p:pic>
        <p:nvPicPr>
          <p:cNvPr id="2" name="Picture 2" descr="http://upload.wikimedia.org/wikipedia/commons/2/22/Turkish_Van_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1416"/>
            <a:ext cx="2743200" cy="3014133"/>
          </a:xfrm>
          <a:prstGeom prst="rect">
            <a:avLst/>
          </a:prstGeom>
          <a:noFill/>
        </p:spPr>
      </p:pic>
      <p:pic>
        <p:nvPicPr>
          <p:cNvPr id="3" name="Picture 4" descr="http://www.petfinder.com/wp-content/uploads/2012/11/99233806-bringing-home-new-cat-632x4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191000"/>
            <a:ext cx="3276600" cy="2462634"/>
          </a:xfrm>
          <a:prstGeom prst="rect">
            <a:avLst/>
          </a:prstGeom>
          <a:noFill/>
        </p:spPr>
      </p:pic>
      <p:pic>
        <p:nvPicPr>
          <p:cNvPr id="17414" name="Picture 6" descr="http://upload.wikimedia.org/wikipedia/commons/0/04/So_happy_smiling_c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133600"/>
            <a:ext cx="2526979" cy="2952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3789363" y="2759075"/>
            <a:ext cx="1566862" cy="1341438"/>
            <a:chOff x="0" y="0"/>
            <a:chExt cx="987" cy="845"/>
          </a:xfrm>
        </p:grpSpPr>
        <p:sp>
          <p:nvSpPr>
            <p:cNvPr id="184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87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hlinkClick r:id="rId2"/>
                </a:rPr>
                <a:t>  </a:t>
              </a:r>
              <a:r>
                <a:rPr lang="en-US" sz="5800"/>
                <a:t> </a:t>
              </a:r>
              <a:r>
                <a:rPr lang="en-US" sz="2400"/>
                <a:t>            </a:t>
              </a:r>
            </a:p>
            <a:p>
              <a:pPr algn="ctr" eaLnBrk="0" hangingPunct="0"/>
              <a:endParaRPr lang="en-US" sz="2400"/>
            </a:p>
          </p:txBody>
        </p:sp>
      </p:grpSp>
      <p:pic>
        <p:nvPicPr>
          <p:cNvPr id="18435" name="Picture 5" descr="Pix41_500"/>
          <p:cNvPicPr>
            <a:picLocks noChangeAspect="1" noChangeArrowheads="1"/>
          </p:cNvPicPr>
          <p:nvPr/>
        </p:nvPicPr>
        <p:blipFill>
          <a:blip r:embed="rId3"/>
          <a:srcRect l="7059" t="5267" r="5882"/>
          <a:stretch>
            <a:fillRect/>
          </a:stretch>
        </p:blipFill>
        <p:spPr bwMode="auto">
          <a:xfrm>
            <a:off x="2895600" y="1295400"/>
            <a:ext cx="56388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762000" y="685800"/>
            <a:ext cx="2133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YY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080125" y="798513"/>
            <a:ext cx="2378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28600" y="4800600"/>
            <a:ext cx="65849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Phenotype?</a:t>
            </a:r>
          </a:p>
          <a:p>
            <a:r>
              <a:rPr lang="en-US" sz="3600"/>
              <a:t>Genotype?</a:t>
            </a:r>
          </a:p>
          <a:p>
            <a:r>
              <a:rPr lang="en-US" sz="3600"/>
              <a:t>Homozygous or Heterozygous?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3"/>
          <p:cNvSpPr>
            <a:spLocks noChangeArrowheads="1"/>
          </p:cNvSpPr>
          <p:nvPr/>
        </p:nvSpPr>
        <p:spPr bwMode="auto">
          <a:xfrm>
            <a:off x="3789363" y="27590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435" name="Picture 5" descr="Pix41_500"/>
          <p:cNvPicPr>
            <a:picLocks noChangeAspect="1" noChangeArrowheads="1"/>
          </p:cNvPicPr>
          <p:nvPr/>
        </p:nvPicPr>
        <p:blipFill>
          <a:blip r:embed="rId2"/>
          <a:srcRect l="7059" t="5267" r="5882"/>
          <a:stretch>
            <a:fillRect/>
          </a:stretch>
        </p:blipFill>
        <p:spPr bwMode="auto">
          <a:xfrm>
            <a:off x="4648200" y="685800"/>
            <a:ext cx="35052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762000" y="685800"/>
            <a:ext cx="2133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YY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080125" y="798513"/>
            <a:ext cx="2378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42900" y="3581400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/>
              <a:t>Phenotype</a:t>
            </a:r>
            <a:r>
              <a:rPr lang="en-US" sz="3600" dirty="0" smtClean="0"/>
              <a:t>?    </a:t>
            </a:r>
            <a:r>
              <a:rPr lang="en-US" sz="3600" b="1" dirty="0" smtClean="0">
                <a:solidFill>
                  <a:srgbClr val="FF0000"/>
                </a:solidFill>
              </a:rPr>
              <a:t>YELLOW FLOWERS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dirty="0"/>
              <a:t>Genotype</a:t>
            </a:r>
            <a:r>
              <a:rPr lang="en-US" sz="3600" dirty="0" smtClean="0"/>
              <a:t>?      </a:t>
            </a:r>
            <a:r>
              <a:rPr lang="en-US" sz="3600" b="1" dirty="0" smtClean="0">
                <a:solidFill>
                  <a:srgbClr val="FF0000"/>
                </a:solidFill>
              </a:rPr>
              <a:t>Y </a:t>
            </a:r>
            <a:r>
              <a:rPr lang="en-US" sz="3600" b="1" dirty="0" err="1" smtClean="0">
                <a:solidFill>
                  <a:srgbClr val="FF0000"/>
                </a:solidFill>
              </a:rPr>
              <a:t>Y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dirty="0"/>
              <a:t>Homozygous or Heterozygous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The letters are the same so…….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HOMOZYGOUS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57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666" t="21111" r="2499" b="12222"/>
          <a:stretch>
            <a:fillRect/>
          </a:stretch>
        </p:blipFill>
        <p:spPr bwMode="auto">
          <a:xfrm>
            <a:off x="228600" y="1143000"/>
            <a:ext cx="8763000" cy="457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971800" y="5715000"/>
            <a:ext cx="3276600" cy="819150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Genotype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819400" y="381000"/>
            <a:ext cx="3276600" cy="819150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Phenotype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990600" y="762000"/>
            <a:ext cx="1828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6096000" y="762000"/>
            <a:ext cx="1981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6248400" y="5638800"/>
            <a:ext cx="1828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990600" y="5638800"/>
            <a:ext cx="1981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Punnett Squares and </a:t>
            </a:r>
            <a:r>
              <a:rPr lang="en-US" dirty="0" err="1" smtClean="0"/>
              <a:t>Probablility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2743200"/>
          </a:xfrm>
        </p:spPr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u="sng" dirty="0" smtClean="0">
                <a:solidFill>
                  <a:srgbClr val="FF0000"/>
                </a:solidFill>
              </a:rPr>
              <a:t>Punnett</a:t>
            </a:r>
            <a:r>
              <a:rPr lang="en-US" dirty="0" smtClean="0"/>
              <a:t> square is a simple graphical way of </a:t>
            </a:r>
            <a:r>
              <a:rPr lang="en-US" u="sng" dirty="0" smtClean="0">
                <a:solidFill>
                  <a:srgbClr val="FF0000"/>
                </a:solidFill>
              </a:rPr>
              <a:t>predicting</a:t>
            </a:r>
            <a:r>
              <a:rPr lang="en-US" dirty="0" smtClean="0"/>
              <a:t> all of the potential combinations of genotypes that can occur in the </a:t>
            </a:r>
            <a:r>
              <a:rPr lang="en-US" u="sng" dirty="0" smtClean="0">
                <a:solidFill>
                  <a:srgbClr val="FF0000"/>
                </a:solidFill>
              </a:rPr>
              <a:t>offspring</a:t>
            </a:r>
            <a:r>
              <a:rPr lang="en-US" dirty="0" smtClean="0"/>
              <a:t>, given the genotypes of the parents. </a:t>
            </a:r>
          </a:p>
          <a:p>
            <a:pPr eaLnBrk="1" hangingPunct="1"/>
            <a:r>
              <a:rPr lang="en-US" dirty="0" smtClean="0"/>
              <a:t> It is used to determine the </a:t>
            </a:r>
            <a:r>
              <a:rPr lang="en-US" u="sng" dirty="0" smtClean="0">
                <a:solidFill>
                  <a:srgbClr val="FF0000"/>
                </a:solidFill>
              </a:rPr>
              <a:t>probability</a:t>
            </a:r>
            <a:r>
              <a:rPr lang="en-US" dirty="0" smtClean="0"/>
              <a:t> of </a:t>
            </a:r>
            <a:r>
              <a:rPr lang="en-US" u="sng" dirty="0" smtClean="0">
                <a:solidFill>
                  <a:srgbClr val="FF0000"/>
                </a:solidFill>
              </a:rPr>
              <a:t>genotypes</a:t>
            </a:r>
            <a:r>
              <a:rPr lang="en-US" dirty="0" smtClean="0"/>
              <a:t>, which determines the phenotypes.</a:t>
            </a:r>
          </a:p>
          <a:p>
            <a:pPr eaLnBrk="1" hangingPunct="1"/>
            <a:r>
              <a:rPr lang="en-US" dirty="0" smtClean="0"/>
              <a:t>Probability can be expressed as a </a:t>
            </a:r>
            <a:r>
              <a:rPr lang="en-US" u="sng" dirty="0" smtClean="0">
                <a:solidFill>
                  <a:srgbClr val="FF0000"/>
                </a:solidFill>
              </a:rPr>
              <a:t>ratio</a:t>
            </a:r>
            <a:r>
              <a:rPr lang="en-US" dirty="0" smtClean="0"/>
              <a:t>, fraction or </a:t>
            </a:r>
            <a:r>
              <a:rPr lang="en-US" u="sng" dirty="0" smtClean="0">
                <a:solidFill>
                  <a:srgbClr val="FF0000"/>
                </a:solidFill>
              </a:rPr>
              <a:t>percent</a:t>
            </a:r>
            <a:r>
              <a:rPr lang="en-US" dirty="0" smtClean="0"/>
              <a:t>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dirty="0" smtClean="0"/>
              <a:t>Example:  3:1     or     </a:t>
            </a:r>
            <a:r>
              <a:rPr lang="en-US" u="sng" dirty="0" smtClean="0">
                <a:solidFill>
                  <a:srgbClr val="FF0000"/>
                </a:solidFill>
              </a:rPr>
              <a:t>3/4</a:t>
            </a:r>
            <a:r>
              <a:rPr lang="en-US" dirty="0" smtClean="0"/>
              <a:t>      or   75%</a:t>
            </a:r>
          </a:p>
        </p:txBody>
      </p:sp>
    </p:spTree>
    <p:extLst>
      <p:ext uri="{BB962C8B-B14F-4D97-AF65-F5344CB8AC3E}">
        <p14:creationId xmlns:p14="http://schemas.microsoft.com/office/powerpoint/2010/main" val="707348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To set up a Punnett square, you first draw a </a:t>
            </a:r>
            <a:r>
              <a:rPr lang="en-US" u="sng" dirty="0" smtClean="0">
                <a:solidFill>
                  <a:srgbClr val="FF0000"/>
                </a:solidFill>
              </a:rPr>
              <a:t>4-square</a:t>
            </a:r>
            <a:r>
              <a:rPr lang="en-US" dirty="0" smtClean="0"/>
              <a:t> grid:</a:t>
            </a:r>
          </a:p>
        </p:txBody>
      </p: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59000"/>
            <a:ext cx="38862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31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smtClean="0"/>
              <a:t>Next, you put the </a:t>
            </a:r>
            <a:r>
              <a:rPr lang="en-US" u="sng" smtClean="0">
                <a:solidFill>
                  <a:srgbClr val="FF0000"/>
                </a:solidFill>
              </a:rPr>
              <a:t>alleles</a:t>
            </a:r>
            <a:r>
              <a:rPr lang="en-US" smtClean="0"/>
              <a:t> of one parent across the top and those of the other parent down the left </a:t>
            </a:r>
            <a:r>
              <a:rPr lang="en-US" u="sng" smtClean="0">
                <a:solidFill>
                  <a:srgbClr val="FF0000"/>
                </a:solidFill>
              </a:rPr>
              <a:t>side</a:t>
            </a:r>
            <a:r>
              <a:rPr lang="en-US" smtClean="0"/>
              <a:t> (law of segregation).  </a:t>
            </a:r>
          </a:p>
          <a:p>
            <a:r>
              <a:rPr lang="en-US" smtClean="0"/>
              <a:t>For example, if parent genotypes were </a:t>
            </a:r>
            <a:r>
              <a:rPr lang="en-US" b="1" smtClean="0"/>
              <a:t>RR </a:t>
            </a:r>
            <a:r>
              <a:rPr lang="en-US" smtClean="0"/>
              <a:t>(round peas) and </a:t>
            </a:r>
            <a:r>
              <a:rPr lang="en-US" b="1" smtClean="0"/>
              <a:t>rr </a:t>
            </a:r>
            <a:r>
              <a:rPr lang="en-US" smtClean="0"/>
              <a:t>(wrinkled peas), the setup would be:</a:t>
            </a:r>
          </a:p>
        </p:txBody>
      </p:sp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92513"/>
            <a:ext cx="350520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42672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57150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86200" y="30480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10200" y="30480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697492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Next, </a:t>
            </a:r>
            <a:r>
              <a:rPr lang="en-US" u="sng" smtClean="0">
                <a:solidFill>
                  <a:srgbClr val="FF0000"/>
                </a:solidFill>
              </a:rPr>
              <a:t>fill</a:t>
            </a:r>
            <a:r>
              <a:rPr lang="en-US" smtClean="0"/>
              <a:t> in the boxes by </a:t>
            </a:r>
            <a:r>
              <a:rPr lang="en-US" u="sng" smtClean="0">
                <a:solidFill>
                  <a:srgbClr val="FF0000"/>
                </a:solidFill>
              </a:rPr>
              <a:t>copying</a:t>
            </a:r>
            <a:r>
              <a:rPr lang="en-US" smtClean="0"/>
              <a:t> the row and column-head letters across or down into the empty squares. </a:t>
            </a:r>
          </a:p>
          <a:p>
            <a:endParaRPr lang="en-US" smtClean="0"/>
          </a:p>
        </p:txBody>
      </p:sp>
      <p:pic>
        <p:nvPicPr>
          <p:cNvPr id="28675" name="Picture 2" descr="http://library.thinkquest.org/12022/ani-l8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7912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0439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Next, </a:t>
            </a:r>
            <a:r>
              <a:rPr lang="en-US" u="sng" smtClean="0">
                <a:solidFill>
                  <a:srgbClr val="FF0000"/>
                </a:solidFill>
              </a:rPr>
              <a:t>fill</a:t>
            </a:r>
            <a:r>
              <a:rPr lang="en-US" smtClean="0"/>
              <a:t> in the boxes by </a:t>
            </a:r>
            <a:r>
              <a:rPr lang="en-US" u="sng" smtClean="0">
                <a:solidFill>
                  <a:srgbClr val="FF0000"/>
                </a:solidFill>
              </a:rPr>
              <a:t>copying</a:t>
            </a:r>
            <a:r>
              <a:rPr lang="en-US" smtClean="0"/>
              <a:t> the row and column-head letters across or down into the empty squares. </a:t>
            </a:r>
          </a:p>
          <a:p>
            <a:endParaRPr lang="en-US" smtClean="0"/>
          </a:p>
        </p:txBody>
      </p:sp>
      <p:pic>
        <p:nvPicPr>
          <p:cNvPr id="28675" name="Picture 2" descr="http://library.thinkquest.org/12022/ani-l8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7912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01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467600" cy="990600"/>
          </a:xfrm>
          <a:noFill/>
        </p:spPr>
        <p:txBody>
          <a:bodyPr/>
          <a:lstStyle/>
          <a:p>
            <a:pPr algn="r" eaLnBrk="1" hangingPunct="1"/>
            <a:r>
              <a:rPr lang="en-US" sz="5400" b="1" dirty="0" smtClean="0">
                <a:solidFill>
                  <a:srgbClr val="FF0066"/>
                </a:solidFill>
              </a:rPr>
              <a:t>Pea Plants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8534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500" dirty="0" smtClean="0"/>
              <a:t>The pea plants were </a:t>
            </a:r>
            <a:r>
              <a:rPr lang="en-US" sz="2500" b="1" u="sng" dirty="0" smtClean="0">
                <a:solidFill>
                  <a:srgbClr val="FF0066"/>
                </a:solidFill>
              </a:rPr>
              <a:t>“true breeding” </a:t>
            </a:r>
            <a:r>
              <a:rPr lang="en-US" sz="2500" dirty="0" smtClean="0"/>
              <a:t>meaning they self-pollinate and produce identical offspring.</a:t>
            </a:r>
            <a:endParaRPr lang="en-US" sz="2500" u="sng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5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500" dirty="0" smtClean="0"/>
              <a:t>Mendel studies traits like tall or short height and green, or yellow seeds.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200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http://img.ehowcdn.com/article-page-main/ehow/images/a08/07/sq/do-pea-plants-die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86200"/>
            <a:ext cx="2727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429000"/>
            <a:ext cx="3886200" cy="305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92513"/>
            <a:ext cx="350520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2514600" y="42672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2514600" y="57150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3886200" y="30480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</a:t>
            </a: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5410200" y="30480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3581400" y="41910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Rr</a:t>
            </a:r>
          </a:p>
        </p:txBody>
      </p:sp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5334000" y="41910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Rr</a:t>
            </a:r>
          </a:p>
        </p:txBody>
      </p:sp>
      <p:sp>
        <p:nvSpPr>
          <p:cNvPr id="29706" name="TextBox 9"/>
          <p:cNvSpPr txBox="1">
            <a:spLocks noChangeArrowheads="1"/>
          </p:cNvSpPr>
          <p:nvPr/>
        </p:nvSpPr>
        <p:spPr bwMode="auto">
          <a:xfrm>
            <a:off x="3657600" y="55626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Rr</a:t>
            </a:r>
          </a:p>
        </p:txBody>
      </p:sp>
      <p:sp>
        <p:nvSpPr>
          <p:cNvPr id="29707" name="TextBox 10"/>
          <p:cNvSpPr txBox="1">
            <a:spLocks noChangeArrowheads="1"/>
          </p:cNvSpPr>
          <p:nvPr/>
        </p:nvSpPr>
        <p:spPr bwMode="auto">
          <a:xfrm>
            <a:off x="5257800" y="55626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Rr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2800" y="46482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round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53000" y="46482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round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76600" y="60960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round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53000" y="60960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round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26792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Results</a:t>
            </a:r>
          </a:p>
          <a:p>
            <a:r>
              <a:rPr lang="en-US" sz="2600" dirty="0" smtClean="0"/>
              <a:t>The genotype is </a:t>
            </a:r>
            <a:r>
              <a:rPr lang="en-US" sz="2600" b="1" dirty="0" smtClean="0">
                <a:solidFill>
                  <a:srgbClr val="FF0000"/>
                </a:solidFill>
              </a:rPr>
              <a:t>4 Rr, which is 4/4 or 100% Rr.</a:t>
            </a:r>
          </a:p>
          <a:p>
            <a:endParaRPr lang="en-US" sz="2800" dirty="0" smtClean="0"/>
          </a:p>
          <a:p>
            <a:r>
              <a:rPr lang="en-US" sz="2600" dirty="0" smtClean="0"/>
              <a:t>The phenotype is </a:t>
            </a:r>
            <a:r>
              <a:rPr lang="en-US" sz="2600" b="1" dirty="0" smtClean="0">
                <a:solidFill>
                  <a:srgbClr val="FF0000"/>
                </a:solidFill>
              </a:rPr>
              <a:t>4 round, which is 4/4 or 100% round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18312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anselm.edu/homepage/jpitocch/genbio/peac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800600" cy="648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86400" y="15240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is some of the possible traits that can traced in the pea plants.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76200" y="2209800"/>
            <a:ext cx="89916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Genetic Terms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scienceprofonline.com/images/science-image-library/genetics/duplicated-homologous-chromoso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5562600" cy="43527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9600" y="3870325"/>
            <a:ext cx="8001000" cy="283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Unit of inheritance that usually is directly responsible for one character or trait.  </a:t>
            </a:r>
          </a:p>
          <a:p>
            <a:pPr>
              <a:spcBef>
                <a:spcPct val="50000"/>
              </a:spcBef>
            </a:pPr>
            <a:r>
              <a:rPr lang="en-US" sz="4000" i="1"/>
              <a:t>Ex: The gene for height</a:t>
            </a:r>
            <a:r>
              <a:rPr lang="en-US" sz="4000"/>
              <a:t>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858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9600" b="1">
                <a:solidFill>
                  <a:srgbClr val="FF0066"/>
                </a:solidFill>
              </a:rPr>
              <a:t>Gene</a:t>
            </a:r>
          </a:p>
        </p:txBody>
      </p:sp>
      <p:pic>
        <p:nvPicPr>
          <p:cNvPr id="5" name="Picture 2" descr="http://www.thinkfinity.org/servlet/JiveServlet/previewBody/13200-102-1-24794/Alleles%20on%20Homologous%20Chromosomes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6172200" cy="25074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1.gstatic.com/images?q=tbn:ANd9GcTRBxkGW6cOmG7DsgYhS_xd6IEinj7RnQlckjf0d8P8xOFppV-5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981200"/>
            <a:ext cx="3118362" cy="38862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9600" b="1" smtClean="0">
                <a:solidFill>
                  <a:srgbClr val="FF0066"/>
                </a:solidFill>
              </a:rPr>
              <a:t>Chromosome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6477000" cy="4983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Threadlike structure within the nucleus containing the genetic information that is passed from one generation to the next.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3600" dirty="0" smtClean="0"/>
              <a:t>Humans have 46 chromosomes in each of their cells.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humbs.dreamstime.com/z/various-isolated-cartoon-eye-colors-30025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7220" y="2057400"/>
            <a:ext cx="3116780" cy="4089338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9600" b="1" dirty="0" smtClean="0">
                <a:solidFill>
                  <a:srgbClr val="FF0066"/>
                </a:solidFill>
              </a:rPr>
              <a:t>Allele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7010400" cy="4754563"/>
          </a:xfrm>
        </p:spPr>
        <p:txBody>
          <a:bodyPr/>
          <a:lstStyle/>
          <a:p>
            <a:pPr eaLnBrk="1" hangingPunct="1"/>
            <a:r>
              <a:rPr lang="en-US" sz="5400" dirty="0" smtClean="0"/>
              <a:t>One of a number of different forms of a gene.</a:t>
            </a:r>
          </a:p>
          <a:p>
            <a:pPr eaLnBrk="1" hangingPunct="1"/>
            <a:r>
              <a:rPr lang="en-US" sz="5400" dirty="0" smtClean="0"/>
              <a:t>Gene: Eye color</a:t>
            </a:r>
          </a:p>
          <a:p>
            <a:pPr eaLnBrk="1" hangingPunct="1"/>
            <a:r>
              <a:rPr lang="en-US" sz="5400" dirty="0" smtClean="0"/>
              <a:t>Alleles: Blue, brown, green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551</Words>
  <Application>Microsoft Office PowerPoint</Application>
  <PresentationFormat>On-screen Show (4:3)</PresentationFormat>
  <Paragraphs>107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 Genetics</vt:lpstr>
      <vt:lpstr>Gregor Mendel  </vt:lpstr>
      <vt:lpstr>Pea Plants</vt:lpstr>
      <vt:lpstr>PowerPoint Presentation</vt:lpstr>
      <vt:lpstr>PowerPoint Presentation</vt:lpstr>
      <vt:lpstr>PowerPoint Presentation</vt:lpstr>
      <vt:lpstr>PowerPoint Presentation</vt:lpstr>
      <vt:lpstr>Chromosome</vt:lpstr>
      <vt:lpstr>Allele</vt:lpstr>
      <vt:lpstr>PowerPoint Presentation</vt:lpstr>
      <vt:lpstr>Match these in your head, be ready to share.</vt:lpstr>
      <vt:lpstr>Homologous Chromosomes</vt:lpstr>
      <vt:lpstr>PowerPoint Presentation</vt:lpstr>
      <vt:lpstr>Homozygous</vt:lpstr>
      <vt:lpstr>Heterozygous</vt:lpstr>
      <vt:lpstr>Dominant</vt:lpstr>
      <vt:lpstr>Recessive</vt:lpstr>
      <vt:lpstr>PowerPoint Presentation</vt:lpstr>
      <vt:lpstr>Dominant Traits RULE</vt:lpstr>
      <vt:lpstr>Genotype</vt:lpstr>
      <vt:lpstr>PowerPoint Presentation</vt:lpstr>
      <vt:lpstr>PowerPoint Presentation</vt:lpstr>
      <vt:lpstr>PowerPoint Presentation</vt:lpstr>
      <vt:lpstr>PowerPoint Presentation</vt:lpstr>
      <vt:lpstr>Punnett Squares and Probablility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Notes</dc:title>
  <dc:creator>NISD</dc:creator>
  <cp:lastModifiedBy>Thania Gottschalk</cp:lastModifiedBy>
  <cp:revision>25</cp:revision>
  <cp:lastPrinted>2017-02-21T18:33:50Z</cp:lastPrinted>
  <dcterms:created xsi:type="dcterms:W3CDTF">2006-02-28T21:33:55Z</dcterms:created>
  <dcterms:modified xsi:type="dcterms:W3CDTF">2017-02-21T20:54:04Z</dcterms:modified>
</cp:coreProperties>
</file>