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68" r:id="rId10"/>
    <p:sldId id="258" r:id="rId11"/>
    <p:sldId id="260" r:id="rId12"/>
    <p:sldId id="261" r:id="rId13"/>
    <p:sldId id="263" r:id="rId14"/>
    <p:sldId id="279" r:id="rId15"/>
    <p:sldId id="280" r:id="rId16"/>
    <p:sldId id="265" r:id="rId17"/>
    <p:sldId id="282" r:id="rId18"/>
    <p:sldId id="281" r:id="rId19"/>
    <p:sldId id="283" r:id="rId2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4242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4242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4242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4242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4242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4242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4242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4242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4242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EA0E3C-04DA-4184-8868-E72469046C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63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28FB5-B495-47C8-B45D-1C934E389374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5415-3C96-4598-AA69-1D0FDF26D8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46385-1935-4501-B147-0CC048709A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5B18-D629-42D9-943D-7F1D092FD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C745-A890-4A58-9FB1-84080611A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9546A-7303-42FD-B5A9-F6E58B15D5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238F3-B372-4361-AFD0-4AFD4FE84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747A9-6CD3-429A-978D-E405CEFD18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B549-CDE8-4DF9-9FF7-41ED16173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89F9D-34BE-4C7B-B7E0-67B9AE13C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5783B-5C0B-4B81-AA25-5D55CB6F4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C3C80-A372-4A9E-AD25-AE215908CA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6070E-6107-4833-8858-A53C6AAA0F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7930C9-783F-4AF5-8580-E1AA76ED0C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ge3EM8AERV0&amp;safety_mode=true&amp;persist_safety_mode=1&amp;safe=active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43400"/>
            <a:ext cx="7772400" cy="609600"/>
          </a:xfrm>
        </p:spPr>
        <p:txBody>
          <a:bodyPr/>
          <a:lstStyle/>
          <a:p>
            <a:r>
              <a:rPr lang="en-GB" sz="3600" smtClean="0">
                <a:solidFill>
                  <a:schemeClr val="tx1"/>
                </a:solidFill>
                <a:latin typeface="Comic Sans MS" pitchFamily="66" charset="0"/>
              </a:rPr>
              <a:t>Reproduction in Flowering Plants</a:t>
            </a:r>
            <a:endParaRPr lang="en-GB" sz="4800" smtClean="0">
              <a:solidFill>
                <a:srgbClr val="424200"/>
              </a:solidFill>
              <a:latin typeface="Comic Sans MS" pitchFamily="66" charset="0"/>
            </a:endParaRPr>
          </a:p>
        </p:txBody>
      </p:sp>
      <p:pic>
        <p:nvPicPr>
          <p:cNvPr id="2051" name="Picture 1032" descr="20060311-6678%20Orange%20Flower%20with%20B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85800"/>
            <a:ext cx="431958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424200"/>
                </a:solidFill>
                <a:latin typeface="Comic Sans MS" pitchFamily="66" charset="0"/>
              </a:rPr>
              <a:t>The parts of a flower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62150"/>
            <a:ext cx="3810000" cy="4114800"/>
          </a:xfrm>
        </p:spPr>
        <p:txBody>
          <a:bodyPr/>
          <a:lstStyle/>
          <a:p>
            <a:r>
              <a:rPr lang="en-GB" sz="4400" dirty="0" smtClean="0">
                <a:solidFill>
                  <a:srgbClr val="424200"/>
                </a:solidFill>
                <a:latin typeface="Comic Sans MS" pitchFamily="66" charset="0"/>
              </a:rPr>
              <a:t>Petals </a:t>
            </a:r>
          </a:p>
          <a:p>
            <a:r>
              <a:rPr lang="en-GB" sz="4400" dirty="0" smtClean="0">
                <a:solidFill>
                  <a:srgbClr val="424200"/>
                </a:solidFill>
                <a:latin typeface="Comic Sans MS" pitchFamily="66" charset="0"/>
              </a:rPr>
              <a:t>Stamens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rgbClr val="424200"/>
                </a:solidFill>
                <a:latin typeface="Comic Sans MS" pitchFamily="66" charset="0"/>
              </a:rPr>
              <a:t> </a:t>
            </a:r>
          </a:p>
          <a:p>
            <a:r>
              <a:rPr lang="en-GB" sz="4400" dirty="0" smtClean="0">
                <a:solidFill>
                  <a:srgbClr val="424200"/>
                </a:solidFill>
                <a:latin typeface="Comic Sans MS" pitchFamily="66" charset="0"/>
              </a:rPr>
              <a:t>Carpels</a:t>
            </a:r>
            <a:endParaRPr lang="en-GB" sz="4400" dirty="0" smtClean="0">
              <a:solidFill>
                <a:srgbClr val="424200"/>
              </a:solidFill>
            </a:endParaRPr>
          </a:p>
        </p:txBody>
      </p:sp>
      <p:pic>
        <p:nvPicPr>
          <p:cNvPr id="4100" name="Picture 5" descr="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200" y="2209800"/>
            <a:ext cx="4927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667000" y="2362200"/>
            <a:ext cx="2971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971801" y="3276600"/>
            <a:ext cx="2743200" cy="781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2514600" y="4147705"/>
            <a:ext cx="3440545" cy="7568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381000"/>
            <a:ext cx="6026727" cy="1143000"/>
          </a:xfrm>
        </p:spPr>
        <p:txBody>
          <a:bodyPr/>
          <a:lstStyle/>
          <a:p>
            <a:r>
              <a:rPr lang="en-GB" dirty="0" smtClean="0">
                <a:solidFill>
                  <a:srgbClr val="424200"/>
                </a:solidFill>
                <a:latin typeface="Comic Sans MS" pitchFamily="66" charset="0"/>
              </a:rPr>
              <a:t>Stamen (male) </a:t>
            </a:r>
            <a:endParaRPr lang="en-GB" dirty="0" smtClean="0">
              <a:solidFill>
                <a:srgbClr val="4242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627" y="2019300"/>
            <a:ext cx="4191000" cy="4343400"/>
          </a:xfrm>
        </p:spPr>
        <p:txBody>
          <a:bodyPr/>
          <a:lstStyle/>
          <a:p>
            <a:r>
              <a:rPr lang="en-GB" sz="2800" dirty="0" smtClean="0">
                <a:solidFill>
                  <a:srgbClr val="424200"/>
                </a:solidFill>
                <a:latin typeface="Comic Sans MS" pitchFamily="66" charset="0"/>
              </a:rPr>
              <a:t>Stamen have 2 parts.</a:t>
            </a:r>
          </a:p>
          <a:p>
            <a:endParaRPr lang="en-GB" sz="2800" dirty="0" smtClean="0">
              <a:solidFill>
                <a:srgbClr val="4242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424200"/>
                </a:solidFill>
                <a:latin typeface="Comic Sans MS" pitchFamily="66" charset="0"/>
              </a:rPr>
              <a:t>1. Anther: pollen grains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itchFamily="66" charset="0"/>
              </a:rPr>
              <a:t>grow</a:t>
            </a:r>
            <a:r>
              <a:rPr lang="en-GB" sz="2800" dirty="0" smtClean="0">
                <a:solidFill>
                  <a:srgbClr val="424200"/>
                </a:solidFill>
                <a:latin typeface="Comic Sans MS" pitchFamily="66" charset="0"/>
              </a:rPr>
              <a:t> on the anther.</a:t>
            </a:r>
          </a:p>
          <a:p>
            <a:pPr lvl="1"/>
            <a:r>
              <a:rPr lang="en-GB" sz="2400" dirty="0" smtClean="0">
                <a:solidFill>
                  <a:srgbClr val="424200"/>
                </a:solidFill>
                <a:latin typeface="Comic Sans MS" pitchFamily="66" charset="0"/>
              </a:rPr>
              <a:t>When the grains are fully grown, the anther splits open.</a:t>
            </a:r>
          </a:p>
          <a:p>
            <a:pPr marL="457200" lvl="1" indent="0">
              <a:buNone/>
            </a:pPr>
            <a:r>
              <a:rPr lang="en-GB" sz="2400" b="1" dirty="0" smtClean="0">
                <a:solidFill>
                  <a:srgbClr val="424200"/>
                </a:solidFill>
                <a:latin typeface="Comic Sans MS" pitchFamily="66" charset="0"/>
              </a:rPr>
              <a:t>2. Filament-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itchFamily="66" charset="0"/>
              </a:rPr>
              <a:t>supports the anther</a:t>
            </a:r>
            <a:endParaRPr lang="en-GB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5124" name="Picture 7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127" y="123825"/>
            <a:ext cx="3810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k8schoollessons.com/wp-content/uploads/2013/05/stame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066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424200"/>
                </a:solidFill>
                <a:latin typeface="Comic Sans MS" pitchFamily="66" charset="0"/>
              </a:rPr>
              <a:t>Pistil/Carpel (female)</a:t>
            </a:r>
            <a:endParaRPr lang="en-GB" smtClean="0">
              <a:solidFill>
                <a:srgbClr val="4242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r>
              <a:rPr lang="en-GB" sz="2800" dirty="0" smtClean="0">
                <a:solidFill>
                  <a:srgbClr val="424200"/>
                </a:solidFill>
                <a:latin typeface="Comic Sans MS" pitchFamily="66" charset="0"/>
              </a:rPr>
              <a:t>Stigma-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itchFamily="66" charset="0"/>
              </a:rPr>
              <a:t>pollen sticks here</a:t>
            </a:r>
          </a:p>
          <a:p>
            <a:r>
              <a:rPr lang="en-GB" sz="2800" dirty="0" smtClean="0">
                <a:solidFill>
                  <a:srgbClr val="424200"/>
                </a:solidFill>
                <a:latin typeface="Comic Sans MS" pitchFamily="66" charset="0"/>
              </a:rPr>
              <a:t>Style-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itchFamily="66" charset="0"/>
              </a:rPr>
              <a:t>supports the stigma</a:t>
            </a:r>
          </a:p>
          <a:p>
            <a:r>
              <a:rPr lang="en-GB" sz="2800" dirty="0" smtClean="0">
                <a:solidFill>
                  <a:srgbClr val="424200"/>
                </a:solidFill>
                <a:latin typeface="Comic Sans MS" pitchFamily="66" charset="0"/>
              </a:rPr>
              <a:t>Ovary-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itchFamily="66" charset="0"/>
              </a:rPr>
              <a:t>protects the eggs.</a:t>
            </a:r>
          </a:p>
          <a:p>
            <a:r>
              <a:rPr lang="en-GB" sz="2800" dirty="0" smtClean="0">
                <a:solidFill>
                  <a:srgbClr val="424200"/>
                </a:solidFill>
                <a:latin typeface="Comic Sans MS" pitchFamily="66" charset="0"/>
              </a:rPr>
              <a:t>Ovules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itchFamily="66" charset="0"/>
              </a:rPr>
              <a:t>(eggs)</a:t>
            </a:r>
            <a:endParaRPr lang="en-GB" sz="2800" b="1" u="sng" dirty="0" smtClean="0">
              <a:solidFill>
                <a:srgbClr val="FF0000"/>
              </a:solidFill>
            </a:endParaRPr>
          </a:p>
        </p:txBody>
      </p:sp>
      <p:pic>
        <p:nvPicPr>
          <p:cNvPr id="6148" name="Picture 6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3810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429000" y="2438400"/>
            <a:ext cx="3124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495800" y="3276600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4114800" y="3733800"/>
            <a:ext cx="24384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3352800" y="3962400"/>
            <a:ext cx="3124200" cy="1143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5" grpId="0" animBg="1"/>
      <p:bldP spid="7176" grpId="0" animBg="1"/>
      <p:bldP spid="7177" grpId="0" animBg="1"/>
      <p:bldP spid="71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424200"/>
                </a:solidFill>
                <a:latin typeface="Comic Sans MS" pitchFamily="66" charset="0"/>
              </a:rPr>
              <a:t>Pollination</a:t>
            </a:r>
            <a:endParaRPr lang="en-GB" smtClean="0">
              <a:solidFill>
                <a:srgbClr val="4242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r>
              <a:rPr lang="en-GB" sz="2800" dirty="0" smtClean="0">
                <a:solidFill>
                  <a:srgbClr val="424200"/>
                </a:solidFill>
                <a:latin typeface="Comic Sans MS" pitchFamily="66" charset="0"/>
              </a:rPr>
              <a:t>Transfer pollen from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itchFamily="66" charset="0"/>
              </a:rPr>
              <a:t>male (stamen) </a:t>
            </a:r>
            <a:r>
              <a:rPr lang="en-GB" sz="2800" dirty="0" smtClean="0">
                <a:solidFill>
                  <a:srgbClr val="424200"/>
                </a:solidFill>
                <a:latin typeface="Comic Sans MS" pitchFamily="66" charset="0"/>
              </a:rPr>
              <a:t>to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itchFamily="66" charset="0"/>
              </a:rPr>
              <a:t>female (stigma) </a:t>
            </a:r>
            <a:r>
              <a:rPr lang="en-GB" sz="2800" dirty="0" smtClean="0">
                <a:solidFill>
                  <a:srgbClr val="424200"/>
                </a:solidFill>
                <a:latin typeface="Comic Sans MS" pitchFamily="66" charset="0"/>
              </a:rPr>
              <a:t>part of the flower.</a:t>
            </a:r>
          </a:p>
          <a:p>
            <a:pPr lvl="1">
              <a:buFont typeface="Courier New" pitchFamily="49" charset="0"/>
              <a:buChar char="o"/>
            </a:pPr>
            <a:r>
              <a:rPr lang="en-GB" sz="2400" dirty="0" smtClean="0">
                <a:latin typeface="Comic Sans MS" pitchFamily="66" charset="0"/>
              </a:rPr>
              <a:t>Pollination can be assisted by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itchFamily="66" charset="0"/>
              </a:rPr>
              <a:t>insects, bats, birds or mammals.</a:t>
            </a:r>
            <a:endParaRPr lang="en-US" sz="2400" b="1" u="sng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24" name="Picture 8" descr="be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4622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266700"/>
            <a:ext cx="4953000" cy="1143000"/>
          </a:xfrm>
        </p:spPr>
        <p:txBody>
          <a:bodyPr/>
          <a:lstStyle/>
          <a:p>
            <a:r>
              <a:rPr lang="en-GB" dirty="0" smtClean="0">
                <a:solidFill>
                  <a:srgbClr val="424200"/>
                </a:solidFill>
                <a:latin typeface="Comic Sans MS" pitchFamily="66" charset="0"/>
              </a:rPr>
              <a:t>Pollination</a:t>
            </a:r>
            <a:endParaRPr lang="en-GB" dirty="0" smtClean="0">
              <a:solidFill>
                <a:srgbClr val="4242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1981200"/>
            <a:ext cx="4724400" cy="41148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>
                <a:latin typeface="Comic Sans MS" pitchFamily="66" charset="0"/>
              </a:rPr>
              <a:t>Some flowers, do not have brightly colored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flowers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and </a:t>
            </a:r>
            <a:r>
              <a:rPr lang="en-US" dirty="0">
                <a:latin typeface="Comic Sans MS" pitchFamily="66" charset="0"/>
              </a:rPr>
              <a:t>nectar to attract </a:t>
            </a:r>
            <a:r>
              <a:rPr lang="en-US" dirty="0" smtClean="0">
                <a:latin typeface="Comic Sans MS" pitchFamily="66" charset="0"/>
              </a:rPr>
              <a:t>insects.</a:t>
            </a:r>
            <a:endParaRPr lang="en-US" sz="2400" dirty="0">
              <a:latin typeface="Comic Sans MS" pitchFamily="66" charset="0"/>
            </a:endParaRPr>
          </a:p>
          <a:p>
            <a:pPr marL="457200" lvl="1" indent="0">
              <a:buNone/>
            </a:pPr>
            <a:endParaRPr lang="en-US" sz="2400" dirty="0">
              <a:latin typeface="Comic Sans MS" pitchFamily="66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Comic Sans MS" pitchFamily="66" charset="0"/>
              </a:rPr>
              <a:t>These </a:t>
            </a:r>
            <a:r>
              <a:rPr lang="en-US" dirty="0">
                <a:latin typeface="Comic Sans MS" pitchFamily="66" charset="0"/>
              </a:rPr>
              <a:t>flowers are pollinated by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wind or water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" name="Picture 2" descr="http://www.pollinator.ca/bestpractices/images/conifer%20pollen%20rele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73" y="609600"/>
            <a:ext cx="47625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Water pollination</a:t>
            </a:r>
            <a:endParaRPr lang="en-US" dirty="0"/>
          </a:p>
        </p:txBody>
      </p:sp>
      <p:pic>
        <p:nvPicPr>
          <p:cNvPr id="9218" name="Picture 2" descr="http://www.pbs.org/wgbh/nova/flower/images/poll-5-ce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48089"/>
            <a:ext cx="5943600" cy="508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GB" dirty="0" smtClean="0">
                <a:solidFill>
                  <a:srgbClr val="424200"/>
                </a:solidFill>
                <a:latin typeface="Comic Sans MS" pitchFamily="66" charset="0"/>
              </a:rPr>
              <a:t>Fertilization</a:t>
            </a:r>
            <a:endParaRPr lang="en-GB" dirty="0" smtClean="0">
              <a:solidFill>
                <a:srgbClr val="4242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636" y="1295400"/>
            <a:ext cx="4003964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rgbClr val="424200"/>
                </a:solidFill>
                <a:latin typeface="Comic Sans MS" pitchFamily="66" charset="0"/>
              </a:rPr>
              <a:t>Pollen grains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itchFamily="66" charset="0"/>
              </a:rPr>
              <a:t>germinate</a:t>
            </a:r>
            <a:r>
              <a:rPr lang="en-GB" sz="2400" dirty="0" smtClean="0">
                <a:solidFill>
                  <a:srgbClr val="424200"/>
                </a:solidFill>
                <a:latin typeface="Comic Sans MS" pitchFamily="66" charset="0"/>
              </a:rPr>
              <a:t> on the stigma.</a:t>
            </a:r>
          </a:p>
          <a:p>
            <a:pPr>
              <a:lnSpc>
                <a:spcPct val="90000"/>
              </a:lnSpc>
            </a:pPr>
            <a:endParaRPr lang="en-GB" sz="2400" dirty="0" smtClean="0">
              <a:solidFill>
                <a:srgbClr val="4242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rgbClr val="424200"/>
                </a:solidFill>
                <a:latin typeface="Comic Sans MS" pitchFamily="66" charset="0"/>
              </a:rPr>
              <a:t>A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itchFamily="66" charset="0"/>
              </a:rPr>
              <a:t>pollen tube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424200"/>
                </a:solidFill>
                <a:latin typeface="Comic Sans MS" pitchFamily="66" charset="0"/>
              </a:rPr>
              <a:t>grows down the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itchFamily="66" charset="0"/>
              </a:rPr>
              <a:t>style</a:t>
            </a:r>
            <a:r>
              <a:rPr lang="en-GB" sz="2400" dirty="0" smtClean="0">
                <a:solidFill>
                  <a:srgbClr val="424200"/>
                </a:solidFill>
                <a:latin typeface="Comic Sans MS" pitchFamily="66" charset="0"/>
              </a:rPr>
              <a:t> to reach an ovule.</a:t>
            </a:r>
          </a:p>
          <a:p>
            <a:pPr>
              <a:lnSpc>
                <a:spcPct val="90000"/>
              </a:lnSpc>
            </a:pPr>
            <a:endParaRPr lang="en-GB" sz="2400" dirty="0" smtClean="0">
              <a:solidFill>
                <a:srgbClr val="4242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rgbClr val="424200"/>
                </a:solidFill>
                <a:latin typeface="Comic Sans MS" pitchFamily="66" charset="0"/>
              </a:rPr>
              <a:t>Fertilized ovules develop into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itchFamily="66" charset="0"/>
              </a:rPr>
              <a:t>seeds</a:t>
            </a:r>
            <a:r>
              <a:rPr lang="en-GB" sz="2400" dirty="0" smtClean="0">
                <a:solidFill>
                  <a:srgbClr val="4242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242" name="Picture 2" descr="http://learning.alfriston.bucks.sch.uk/file.php/54/pictures/pollen_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30071"/>
            <a:ext cx="4958195" cy="447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0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5486400" cy="483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2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Fertilization cont.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447800"/>
            <a:ext cx="8987688" cy="1295400"/>
          </a:xfrm>
        </p:spPr>
        <p:txBody>
          <a:bodyPr/>
          <a:lstStyle/>
          <a:p>
            <a:r>
              <a:rPr lang="en-GB" dirty="0">
                <a:solidFill>
                  <a:srgbClr val="424200"/>
                </a:solidFill>
                <a:latin typeface="Comic Sans MS" pitchFamily="66" charset="0"/>
              </a:rPr>
              <a:t>The ovary enlarges to form </a:t>
            </a:r>
            <a:r>
              <a:rPr lang="en-GB" b="1" u="sng" dirty="0">
                <a:solidFill>
                  <a:srgbClr val="FF0000"/>
                </a:solidFill>
                <a:latin typeface="Comic Sans MS" pitchFamily="66" charset="0"/>
              </a:rPr>
              <a:t>fruit</a:t>
            </a:r>
            <a:r>
              <a:rPr lang="en-GB" dirty="0">
                <a:solidFill>
                  <a:srgbClr val="424200"/>
                </a:solidFill>
                <a:latin typeface="Comic Sans MS" pitchFamily="66" charset="0"/>
              </a:rPr>
              <a:t> and to protect the </a:t>
            </a:r>
            <a:r>
              <a:rPr lang="en-GB" b="1" u="sng" dirty="0">
                <a:solidFill>
                  <a:srgbClr val="FF0000"/>
                </a:solidFill>
                <a:latin typeface="Comic Sans MS" pitchFamily="66" charset="0"/>
              </a:rPr>
              <a:t>seeds.</a:t>
            </a:r>
            <a:endParaRPr lang="en-GB" sz="3600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11266" name="Picture 2" descr="https://upload.wikimedia.org/wikipedia/commons/2/2f/Culinary_fruits_front_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18515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56" y="2375866"/>
            <a:ext cx="7003744" cy="45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://p1.pichost.me/i/49/1727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6261"/>
            <a:ext cx="3248891" cy="203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alaskabibleteacher.files.wordpress.com/2014/09/apple-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7" y="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24200"/>
                </a:solidFill>
                <a:latin typeface="Comic Sans MS" pitchFamily="66" charset="0"/>
              </a:rPr>
              <a:t>The Parts of a Flower</a:t>
            </a:r>
            <a:endParaRPr lang="en-GB" dirty="0" smtClean="0">
              <a:solidFill>
                <a:srgbClr val="4242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424200"/>
                </a:solidFill>
                <a:latin typeface="Comic Sans MS" pitchFamily="66" charset="0"/>
              </a:rPr>
              <a:t>Most flowers have four parts: </a:t>
            </a:r>
          </a:p>
          <a:p>
            <a:pPr lvl="1"/>
            <a:r>
              <a:rPr lang="en-GB" sz="2400" dirty="0" smtClean="0">
                <a:solidFill>
                  <a:srgbClr val="424200"/>
                </a:solidFill>
                <a:latin typeface="Comic Sans MS" pitchFamily="66" charset="0"/>
              </a:rPr>
              <a:t>sepals</a:t>
            </a:r>
          </a:p>
          <a:p>
            <a:pPr lvl="1"/>
            <a:r>
              <a:rPr lang="en-GB" sz="2400" dirty="0" smtClean="0">
                <a:solidFill>
                  <a:srgbClr val="424200"/>
                </a:solidFill>
                <a:latin typeface="Comic Sans MS" pitchFamily="66" charset="0"/>
              </a:rPr>
              <a:t>petals</a:t>
            </a:r>
          </a:p>
          <a:p>
            <a:pPr lvl="1"/>
            <a:r>
              <a:rPr lang="en-GB" sz="2400" dirty="0" smtClean="0">
                <a:solidFill>
                  <a:srgbClr val="424200"/>
                </a:solidFill>
                <a:latin typeface="Comic Sans MS" pitchFamily="66" charset="0"/>
              </a:rPr>
              <a:t>stamens</a:t>
            </a:r>
          </a:p>
          <a:p>
            <a:pPr lvl="1"/>
            <a:r>
              <a:rPr lang="en-GB" sz="2400" dirty="0" smtClean="0">
                <a:solidFill>
                  <a:srgbClr val="424200"/>
                </a:solidFill>
                <a:latin typeface="Comic Sans MS" pitchFamily="66" charset="0"/>
              </a:rPr>
              <a:t>carpels</a:t>
            </a:r>
            <a:endParaRPr lang="en-GB" sz="2400" dirty="0" smtClean="0">
              <a:solidFill>
                <a:srgbClr val="424200"/>
              </a:solidFill>
            </a:endParaRPr>
          </a:p>
        </p:txBody>
      </p:sp>
      <p:pic>
        <p:nvPicPr>
          <p:cNvPr id="3076" name="Picture 8" descr="flowe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424200"/>
                </a:solidFill>
                <a:latin typeface="Comic Sans MS" pitchFamily="66" charset="0"/>
              </a:rPr>
              <a:t>The Parts of a Flower</a:t>
            </a:r>
            <a:endParaRPr lang="en-GB" dirty="0" smtClean="0">
              <a:solidFill>
                <a:srgbClr val="4242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8915400" cy="914400"/>
          </a:xfrm>
        </p:spPr>
        <p:txBody>
          <a:bodyPr/>
          <a:lstStyle/>
          <a:p>
            <a:pPr marL="457200" lvl="1" indent="0">
              <a:buNone/>
            </a:pPr>
            <a:r>
              <a:rPr lang="en-GB" sz="3600" dirty="0" smtClean="0">
                <a:solidFill>
                  <a:srgbClr val="424200"/>
                </a:solidFill>
                <a:latin typeface="Comic Sans MS" pitchFamily="66" charset="0"/>
              </a:rPr>
              <a:t>Sepals :protect </a:t>
            </a:r>
            <a:r>
              <a:rPr lang="en-GB" sz="3600" dirty="0">
                <a:solidFill>
                  <a:srgbClr val="424200"/>
                </a:solidFill>
                <a:latin typeface="Comic Sans MS" pitchFamily="66" charset="0"/>
              </a:rPr>
              <a:t>the bud until it opens</a:t>
            </a:r>
            <a:r>
              <a:rPr lang="en-GB" sz="3600" dirty="0" smtClean="0">
                <a:solidFill>
                  <a:srgbClr val="424200"/>
                </a:solidFill>
                <a:latin typeface="Comic Sans MS" pitchFamily="66" charset="0"/>
              </a:rPr>
              <a:t>.</a:t>
            </a:r>
          </a:p>
          <a:p>
            <a:pPr lvl="1"/>
            <a:endParaRPr lang="en-GB" sz="2400" dirty="0" smtClean="0">
              <a:solidFill>
                <a:srgbClr val="424200"/>
              </a:solidFill>
            </a:endParaRPr>
          </a:p>
        </p:txBody>
      </p:sp>
      <p:pic>
        <p:nvPicPr>
          <p:cNvPr id="1026" name="Picture 2" descr="http://www.missouriplants.com/Whitealt/Geum_canadense_sep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36099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wtonsapple.org.uk/wp-content/uploads/2013/05/flower-buds-petals-and-sepal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76551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3855" y="228600"/>
            <a:ext cx="3823855" cy="1143000"/>
          </a:xfrm>
        </p:spPr>
        <p:txBody>
          <a:bodyPr/>
          <a:lstStyle/>
          <a:p>
            <a:r>
              <a:rPr lang="en-GB" dirty="0" smtClean="0">
                <a:solidFill>
                  <a:srgbClr val="424200"/>
                </a:solidFill>
                <a:latin typeface="Comic Sans MS" pitchFamily="66" charset="0"/>
              </a:rPr>
              <a:t>The Parts of a Flower</a:t>
            </a:r>
            <a:endParaRPr lang="en-GB" dirty="0" smtClean="0">
              <a:solidFill>
                <a:srgbClr val="4242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3733800" cy="4648200"/>
          </a:xfrm>
        </p:spPr>
        <p:txBody>
          <a:bodyPr/>
          <a:lstStyle/>
          <a:p>
            <a:pPr marL="457200" lvl="1" indent="0">
              <a:buNone/>
            </a:pPr>
            <a:endParaRPr lang="en-GB" sz="3600" dirty="0" smtClean="0">
              <a:solidFill>
                <a:srgbClr val="424200"/>
              </a:solidFill>
              <a:latin typeface="Comic Sans MS" pitchFamily="66" charset="0"/>
            </a:endParaRPr>
          </a:p>
          <a:p>
            <a:pPr marL="457200" lvl="1" indent="0">
              <a:buNone/>
            </a:pPr>
            <a:r>
              <a:rPr lang="en-GB" sz="3600" dirty="0" smtClean="0">
                <a:solidFill>
                  <a:srgbClr val="424200"/>
                </a:solidFill>
                <a:latin typeface="Comic Sans MS" pitchFamily="66" charset="0"/>
              </a:rPr>
              <a:t>Petals : attract </a:t>
            </a:r>
            <a:r>
              <a:rPr lang="en-GB" sz="3600" dirty="0">
                <a:solidFill>
                  <a:srgbClr val="424200"/>
                </a:solidFill>
                <a:latin typeface="Comic Sans MS" pitchFamily="66" charset="0"/>
              </a:rPr>
              <a:t>insects and other pollinators.</a:t>
            </a:r>
          </a:p>
          <a:p>
            <a:pPr lvl="1"/>
            <a:endParaRPr lang="en-GB" sz="2400" dirty="0" smtClean="0">
              <a:solidFill>
                <a:srgbClr val="424200"/>
              </a:solidFill>
            </a:endParaRPr>
          </a:p>
        </p:txBody>
      </p:sp>
      <p:pic>
        <p:nvPicPr>
          <p:cNvPr id="2" name="Picture 2" descr="http://lomavistafarm.org/wp-content/uploads/2013/07/1238_100514hm-pollen1_t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00282"/>
            <a:ext cx="4343400" cy="29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omingrock.com/wp-content/uploads/2011/08/humingbird-pollina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106122" cy="340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050" name="Picture 2" descr="http://static.ddmcdn.com/gif/pollinators-b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636"/>
            <a:ext cx="6613814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etroactive.com/metro/03.12.08/gifs/ARTS_Pollina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4480055"/>
            <a:ext cx="2857789" cy="21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ativebeeconservancy.org/wp-content/uploads/2012/04/frog-pollinator-deepblue.uk_.net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514691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arthtimes.org/newsimage/road-pollination-heaven-narrow_2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03" y="4654635"/>
            <a:ext cx="3021013" cy="20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9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3855" y="228600"/>
            <a:ext cx="3823855" cy="1143000"/>
          </a:xfrm>
        </p:spPr>
        <p:txBody>
          <a:bodyPr/>
          <a:lstStyle/>
          <a:p>
            <a:r>
              <a:rPr lang="en-GB" dirty="0" smtClean="0">
                <a:solidFill>
                  <a:srgbClr val="424200"/>
                </a:solidFill>
                <a:latin typeface="Comic Sans MS" pitchFamily="66" charset="0"/>
              </a:rPr>
              <a:t>The Parts of a Flower</a:t>
            </a:r>
            <a:endParaRPr lang="en-GB" dirty="0" smtClean="0">
              <a:solidFill>
                <a:srgbClr val="4242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3733800" cy="4648200"/>
          </a:xfrm>
        </p:spPr>
        <p:txBody>
          <a:bodyPr/>
          <a:lstStyle/>
          <a:p>
            <a:pPr marL="457200" lvl="1" indent="0">
              <a:buNone/>
            </a:pPr>
            <a:endParaRPr lang="en-GB" sz="3600" dirty="0" smtClean="0">
              <a:solidFill>
                <a:srgbClr val="424200"/>
              </a:solidFill>
              <a:latin typeface="Comic Sans MS" pitchFamily="66" charset="0"/>
            </a:endParaRPr>
          </a:p>
          <a:p>
            <a:pPr marL="457200" lvl="1" indent="0">
              <a:buNone/>
            </a:pPr>
            <a:r>
              <a:rPr lang="en-GB" sz="3600" dirty="0" smtClean="0">
                <a:solidFill>
                  <a:srgbClr val="424200"/>
                </a:solidFill>
                <a:latin typeface="Comic Sans MS" pitchFamily="66" charset="0"/>
              </a:rPr>
              <a:t>Stamen: </a:t>
            </a:r>
            <a:r>
              <a:rPr lang="en-GB" sz="3600" dirty="0">
                <a:solidFill>
                  <a:srgbClr val="424200"/>
                </a:solidFill>
                <a:latin typeface="Comic Sans MS" pitchFamily="66" charset="0"/>
              </a:rPr>
              <a:t>make pollen (male gamete).</a:t>
            </a:r>
          </a:p>
          <a:p>
            <a:pPr lvl="1"/>
            <a:endParaRPr lang="en-GB" sz="2400" dirty="0" smtClean="0">
              <a:solidFill>
                <a:srgbClr val="424200"/>
              </a:solidFill>
            </a:endParaRPr>
          </a:p>
        </p:txBody>
      </p:sp>
      <p:pic>
        <p:nvPicPr>
          <p:cNvPr id="4098" name="Picture 2" descr="http://earthobservatory.nasa.gov/Features/Bees/Images/bee_pollen_mac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786"/>
            <a:ext cx="3848100" cy="25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iologyjunction.com/images/stamen5B15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89" y="2989801"/>
            <a:ext cx="5576311" cy="363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k8schoollessons.com/wp-content/uploads/2013/05/stamen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2066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4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3855" y="228600"/>
            <a:ext cx="3823855" cy="1143000"/>
          </a:xfrm>
        </p:spPr>
        <p:txBody>
          <a:bodyPr/>
          <a:lstStyle/>
          <a:p>
            <a:r>
              <a:rPr lang="en-GB" dirty="0" smtClean="0">
                <a:solidFill>
                  <a:srgbClr val="424200"/>
                </a:solidFill>
                <a:latin typeface="Comic Sans MS" pitchFamily="66" charset="0"/>
              </a:rPr>
              <a:t>The Parts of a Flower</a:t>
            </a:r>
            <a:endParaRPr lang="en-GB" dirty="0" smtClean="0">
              <a:solidFill>
                <a:srgbClr val="4242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3733800" cy="4648200"/>
          </a:xfrm>
        </p:spPr>
        <p:txBody>
          <a:bodyPr/>
          <a:lstStyle/>
          <a:p>
            <a:pPr marL="457200" lvl="1" indent="0">
              <a:buNone/>
            </a:pPr>
            <a:endParaRPr lang="en-GB" sz="3600" dirty="0" smtClean="0">
              <a:solidFill>
                <a:srgbClr val="424200"/>
              </a:solidFill>
              <a:latin typeface="Comic Sans MS" pitchFamily="66" charset="0"/>
            </a:endParaRPr>
          </a:p>
          <a:p>
            <a:pPr marL="457200" lvl="1" indent="0">
              <a:buNone/>
            </a:pPr>
            <a:r>
              <a:rPr lang="en-GB" sz="3600" dirty="0" smtClean="0">
                <a:solidFill>
                  <a:srgbClr val="424200"/>
                </a:solidFill>
                <a:latin typeface="Comic Sans MS" pitchFamily="66" charset="0"/>
              </a:rPr>
              <a:t>Pistil (Carpel): </a:t>
            </a:r>
            <a:r>
              <a:rPr lang="en-GB" sz="3600" dirty="0">
                <a:solidFill>
                  <a:srgbClr val="424200"/>
                </a:solidFill>
                <a:latin typeface="Comic Sans MS" pitchFamily="66" charset="0"/>
              </a:rPr>
              <a:t>grow into fruits which contain the seeds.</a:t>
            </a:r>
            <a:endParaRPr lang="en-GB" sz="3600" dirty="0">
              <a:solidFill>
                <a:srgbClr val="424200"/>
              </a:solidFill>
            </a:endParaRPr>
          </a:p>
          <a:p>
            <a:pPr lvl="1"/>
            <a:endParaRPr lang="en-GB" sz="2400" dirty="0" smtClean="0">
              <a:solidFill>
                <a:srgbClr val="424200"/>
              </a:solidFill>
            </a:endParaRPr>
          </a:p>
        </p:txBody>
      </p:sp>
      <p:pic>
        <p:nvPicPr>
          <p:cNvPr id="5122" name="Picture 2" descr="http://cronodon.com/images/Carpel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460233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allpaperswide.com/download/carpel-wallpaper-1152x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3735096" cy="34639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Parts of a Flower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381000" y="4495800"/>
            <a:ext cx="3200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33400" y="4038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52400" y="3124200"/>
            <a:ext cx="3200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46364" y="26009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PETALS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4724400" y="3214255"/>
            <a:ext cx="3200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419600" y="3886200"/>
            <a:ext cx="3200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992091" y="252965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STAMEN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337372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PISTIL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4242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4242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254</Words>
  <Application>Microsoft Office PowerPoint</Application>
  <PresentationFormat>On-screen Show (4:3)</PresentationFormat>
  <Paragraphs>56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Reproduction in Flowering Plants</vt:lpstr>
      <vt:lpstr>The Parts of a Flower</vt:lpstr>
      <vt:lpstr>The Parts of a Flower</vt:lpstr>
      <vt:lpstr>The Parts of a Flower</vt:lpstr>
      <vt:lpstr>PowerPoint Presentation</vt:lpstr>
      <vt:lpstr>The Parts of a Flower</vt:lpstr>
      <vt:lpstr>The Parts of a Flower</vt:lpstr>
      <vt:lpstr>PowerPoint Presentation</vt:lpstr>
      <vt:lpstr>Parts of a Flower</vt:lpstr>
      <vt:lpstr>The parts of a flower</vt:lpstr>
      <vt:lpstr>Stamen (male) </vt:lpstr>
      <vt:lpstr>Pistil/Carpel (female)</vt:lpstr>
      <vt:lpstr>Pollination</vt:lpstr>
      <vt:lpstr>Pollination</vt:lpstr>
      <vt:lpstr>Water pollination</vt:lpstr>
      <vt:lpstr>Fertilization</vt:lpstr>
      <vt:lpstr>PowerPoint Presentation</vt:lpstr>
      <vt:lpstr>Fertilization cont.</vt:lpstr>
      <vt:lpstr>PowerPoint Presentation</vt:lpstr>
    </vt:vector>
  </TitlesOfParts>
  <Company> </Company>
  <LinksUpToDate>false</LinksUpToDate>
  <SharedDoc>false</SharedDoc>
  <HyperlinkBase>http://www.teachingandlearningresources.co.uk/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 in Flowering Plants</dc:title>
  <dc:creator>Diane Hawkins</dc:creator>
  <cp:lastModifiedBy>Kelli Brock</cp:lastModifiedBy>
  <cp:revision>30</cp:revision>
  <dcterms:created xsi:type="dcterms:W3CDTF">2001-05-12T18:08:52Z</dcterms:created>
  <dcterms:modified xsi:type="dcterms:W3CDTF">2015-12-01T14:49:24Z</dcterms:modified>
</cp:coreProperties>
</file>