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58" r:id="rId3"/>
    <p:sldId id="259" r:id="rId4"/>
    <p:sldId id="277" r:id="rId5"/>
    <p:sldId id="260" r:id="rId6"/>
    <p:sldId id="278" r:id="rId7"/>
    <p:sldId id="279" r:id="rId8"/>
    <p:sldId id="280" r:id="rId9"/>
    <p:sldId id="281" r:id="rId10"/>
    <p:sldId id="261" r:id="rId11"/>
    <p:sldId id="262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B33F8-9A00-4CAC-A2BD-71D1C4132B6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BFE4-EA53-469B-A01D-77F581B6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5FA57C-F19C-45A4-BC11-5F3911188F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FE7BB-FE19-4985-A52E-3DFCB6873F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FE7BB-FE19-4985-A52E-3DFCB6873F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60446-1F4D-4DD9-ACAD-86A06B1E97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60446-1F4D-4DD9-ACAD-86A06B1E97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60446-1F4D-4DD9-ACAD-86A06B1E97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313A3-E8EB-4EE9-A2CA-40DF9E828289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Although several species may share a habitat they each have their own niche.  A niche is a very narrow range where a species fits within a habitat.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3B8EFBF-470C-40F7-8BA4-A7B80571E37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CA28F86-0861-4279-9EC7-C0818D5C6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Nutrient Limitations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DSCN5834.jpg image by blake42_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533400"/>
            <a:ext cx="7696200" cy="533400"/>
          </a:xfrm>
        </p:spPr>
        <p:txBody>
          <a:bodyPr rtlCol="0">
            <a:normAutofit fontScale="92500" lnSpcReduction="20000"/>
          </a:bodyPr>
          <a:lstStyle/>
          <a:p>
            <a:pPr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smtClean="0">
                <a:solidFill>
                  <a:srgbClr val="FFFF00"/>
                </a:solidFill>
                <a:latin typeface="Arial" charset="0"/>
              </a:rPr>
              <a:t>	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8001000" cy="30464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Carrying Capacity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is </a:t>
            </a:r>
            <a:r>
              <a:rPr lang="en-US" sz="2400" dirty="0" smtClean="0">
                <a:solidFill>
                  <a:srgbClr val="FFFFFF"/>
                </a:solidFill>
              </a:rPr>
              <a:t>the maximum population size that can be </a:t>
            </a:r>
            <a:r>
              <a:rPr lang="en-US" sz="2400" u="sng" dirty="0" smtClean="0">
                <a:solidFill>
                  <a:srgbClr val="FFFF00"/>
                </a:solidFill>
              </a:rPr>
              <a:t>supported</a:t>
            </a:r>
            <a:r>
              <a:rPr lang="en-US" sz="2400" dirty="0" smtClean="0">
                <a:solidFill>
                  <a:srgbClr val="FFFFFF"/>
                </a:solidFill>
              </a:rPr>
              <a:t> by the available resources.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rgbClr val="FFFF00"/>
                </a:solidFill>
              </a:rPr>
              <a:t>Resources</a:t>
            </a:r>
            <a:r>
              <a:rPr lang="en-US" sz="2400" dirty="0" smtClean="0">
                <a:solidFill>
                  <a:srgbClr val="FFFFFF"/>
                </a:solidFill>
              </a:rPr>
              <a:t> may include food, water, shelter, space, oxygen, etc. 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When the carrying capacity of an area is exceeded, populations will begin to </a:t>
            </a:r>
            <a:r>
              <a:rPr lang="en-US" sz="2400" u="sng" dirty="0" smtClean="0">
                <a:solidFill>
                  <a:srgbClr val="FFFF00"/>
                </a:solidFill>
              </a:rPr>
              <a:t>decrease</a:t>
            </a:r>
            <a:r>
              <a:rPr lang="en-US" sz="2400" dirty="0" smtClean="0">
                <a:solidFill>
                  <a:srgbClr val="FFFFFF"/>
                </a:solidFill>
              </a:rPr>
              <a:t> because there are not enough resources to support them. 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://media-3.web.britannica.com/eb-media/43/6543-004-D65BF5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1547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6"/>
          <p:cNvSpPr txBox="1">
            <a:spLocks noChangeArrowheads="1"/>
          </p:cNvSpPr>
          <p:nvPr/>
        </p:nvSpPr>
        <p:spPr bwMode="auto">
          <a:xfrm>
            <a:off x="449263" y="7620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u="sng" dirty="0" smtClean="0">
                <a:solidFill>
                  <a:schemeClr val="bg2">
                    <a:lumMod val="75000"/>
                  </a:schemeClr>
                </a:solidFill>
              </a:rPr>
              <a:t>Limiting factors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keep populations under control.</a:t>
            </a:r>
          </a:p>
          <a:p>
            <a:pPr marL="1200150" lvl="1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If one species is disturbed  will effect  the populations of other species.  </a:t>
            </a:r>
          </a:p>
        </p:txBody>
      </p:sp>
    </p:spTree>
    <p:extLst>
      <p:ext uri="{BB962C8B-B14F-4D97-AF65-F5344CB8AC3E}">
        <p14:creationId xmlns:p14="http://schemas.microsoft.com/office/powerpoint/2010/main" val="14701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ood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7" y="152400"/>
            <a:ext cx="8357054" cy="64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685800" y="768578"/>
            <a:ext cx="822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400" b="1" u="sng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Primary productivity </a:t>
            </a: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– the rate in which organic matter (carbon, oxygen, nitrogen, phosphorus) is </a:t>
            </a: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used by </a:t>
            </a: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producers. </a:t>
            </a:r>
          </a:p>
          <a:p>
            <a:pPr eaLnBrk="0" hangingPunct="0">
              <a:defRPr/>
            </a:pPr>
            <a:endParaRPr lang="en-US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When a nutrient is in short supply, it </a:t>
            </a:r>
            <a:r>
              <a:rPr lang="en-US" sz="2400" b="1" u="sng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limits</a:t>
            </a: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 how much the organisms can grow and reproduce.  This is called a </a:t>
            </a:r>
            <a:r>
              <a:rPr lang="en-US" sz="24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limiting </a:t>
            </a:r>
            <a:r>
              <a:rPr lang="en-US" sz="2400" b="1" u="sng" dirty="0">
                <a:solidFill>
                  <a:schemeClr val="bg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nutrient. </a:t>
            </a:r>
          </a:p>
        </p:txBody>
      </p:sp>
      <p:pic>
        <p:nvPicPr>
          <p:cNvPr id="1026" name="Picture 2" descr="Image result for tr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3446234"/>
            <a:ext cx="7842639" cy="32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512763" y="836801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When an aquatic ecosystem receives a large supply of a limiting nutrient, such as runoff water from heavily fertilized fields, an </a:t>
            </a:r>
            <a:r>
              <a:rPr lang="en-US" sz="24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algae bloom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is the result. </a:t>
            </a:r>
          </a:p>
          <a:p>
            <a:pPr eaLnBrk="0" hangingPunct="0">
              <a:defRPr/>
            </a:pPr>
            <a:endParaRPr lang="en-US" sz="2400" dirty="0" smtClean="0">
              <a:solidFill>
                <a:schemeClr val="bg2">
                  <a:lumMod val="75000"/>
                </a:schemeClr>
              </a:solidFill>
              <a:latin typeface="Tempus Sans ITC" pitchFamily="82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Image result for algae bl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086600" cy="39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457200" y="671155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en-US" sz="2400" dirty="0" smtClean="0">
              <a:solidFill>
                <a:schemeClr val="bg2">
                  <a:lumMod val="75000"/>
                </a:schemeClr>
              </a:solidFill>
              <a:latin typeface="Tempus Sans ITC" pitchFamily="82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6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Algae bloom </a:t>
            </a:r>
            <a:r>
              <a:rPr lang="en-US" sz="3600" dirty="0" smtClean="0">
                <a:latin typeface="+mj-lt"/>
                <a:ea typeface="Calibri" pitchFamily="34" charset="0"/>
                <a:cs typeface="Times New Roman" pitchFamily="18" charset="0"/>
              </a:rPr>
              <a:t>– a huge increase in algae production. </a:t>
            </a:r>
            <a:endParaRPr lang="en-US" sz="36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6083" name="Picture 4" descr="http://rds.yahoo.com/_ylt=A9G_bF4u0bZIHjkAPs.jzbkF/SIG=1279s9hma/EXP=1220027054/**http%3A/www.daviddarling.info/images/algal_bl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2240815"/>
            <a:ext cx="4566261" cy="431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Algal Bloom by triplej *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/>
          <a:stretch>
            <a:fillRect/>
          </a:stretch>
        </p:blipFill>
        <p:spPr bwMode="auto">
          <a:xfrm>
            <a:off x="5181599" y="2240815"/>
            <a:ext cx="3680675" cy="42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500743" y="624245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How do you think the algae growth will affect this ecosystem?</a:t>
            </a:r>
            <a:endParaRPr lang="en-US" sz="3200" b="1" u="sng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107" name="Picture 4" descr="The Toxic Scum at B.B. Clarke Beach by Madison Gu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6951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0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533400" y="838200"/>
            <a:ext cx="8458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 b="1" dirty="0">
                <a:latin typeface="+mj-lt"/>
                <a:ea typeface="Calibri" pitchFamily="34" charset="0"/>
                <a:cs typeface="Times New Roman" pitchFamily="18" charset="0"/>
              </a:rPr>
              <a:t>Results of an </a:t>
            </a:r>
            <a:r>
              <a:rPr lang="en-US" sz="2800" b="1" dirty="0" smtClean="0">
                <a:latin typeface="+mj-lt"/>
                <a:ea typeface="Calibri" pitchFamily="34" charset="0"/>
                <a:cs typeface="Times New Roman" pitchFamily="18" charset="0"/>
              </a:rPr>
              <a:t>algae </a:t>
            </a:r>
            <a:r>
              <a:rPr lang="en-US" sz="2800" b="1" dirty="0">
                <a:latin typeface="+mj-lt"/>
                <a:ea typeface="Calibri" pitchFamily="34" charset="0"/>
                <a:cs typeface="Times New Roman" pitchFamily="18" charset="0"/>
              </a:rPr>
              <a:t>bloom: </a:t>
            </a:r>
          </a:p>
          <a:p>
            <a:pPr eaLnBrk="0" hangingPunct="0"/>
            <a:endParaRPr lang="en-US" sz="2800" b="1" dirty="0">
              <a:solidFill>
                <a:schemeClr val="bg2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Sunlight can not get through </a:t>
            </a: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the thick layer of algae causing  plants on the bottom </a:t>
            </a: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die.</a:t>
            </a:r>
            <a:endParaRPr lang="en-US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3200" b="1" u="sng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107" name="Picture 4" descr="The Toxic Scum at B.B. Clarke Beach by Madison Gu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457200" y="914400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If </a:t>
            </a: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the plants on the bottom die, the fish and animals that eat them could </a:t>
            </a:r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starve to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death.</a:t>
            </a:r>
            <a:endParaRPr lang="en-US" sz="2400" b="1" u="sng" dirty="0">
              <a:solidFill>
                <a:schemeClr val="bg2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3200" b="1" u="sng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The food chain is </a:t>
            </a:r>
            <a:endParaRPr lang="en-US" sz="3200" b="1" u="sng" dirty="0" smtClean="0">
              <a:solidFill>
                <a:schemeClr val="bg2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disrupted</a:t>
            </a:r>
            <a:r>
              <a:rPr lang="en-US" sz="3200" b="1" u="sng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eaLnBrk="0" hangingPunct="0"/>
            <a:endParaRPr lang="en-US" sz="3200" b="1" u="sng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107" name="Picture 4" descr="The Toxic Scum at B.B. Clarke Beach by Madison Gu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rine food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rine food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8541"/>
            <a:ext cx="7396843" cy="49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85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would happen in this ecosystem if the primary consumers were eliminated?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32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135</TotalTime>
  <Words>276</Words>
  <Application>Microsoft Office PowerPoint</Application>
  <PresentationFormat>On-screen Show (4:3)</PresentationFormat>
  <Paragraphs>30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Nutrient 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Northside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Limitations</dc:title>
  <dc:creator>Thania Gottschalk</dc:creator>
  <cp:lastModifiedBy>Thania Gottschalk</cp:lastModifiedBy>
  <cp:revision>9</cp:revision>
  <dcterms:created xsi:type="dcterms:W3CDTF">2016-06-23T18:28:09Z</dcterms:created>
  <dcterms:modified xsi:type="dcterms:W3CDTF">2016-09-20T14:36:17Z</dcterms:modified>
</cp:coreProperties>
</file>