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56" r:id="rId2"/>
    <p:sldId id="269" r:id="rId3"/>
    <p:sldId id="271" r:id="rId4"/>
    <p:sldId id="274" r:id="rId5"/>
    <p:sldId id="275" r:id="rId6"/>
    <p:sldId id="276" r:id="rId7"/>
    <p:sldId id="277" r:id="rId8"/>
    <p:sldId id="278" r:id="rId9"/>
    <p:sldId id="265" r:id="rId10"/>
    <p:sldId id="266" r:id="rId11"/>
    <p:sldId id="258" r:id="rId12"/>
    <p:sldId id="259" r:id="rId13"/>
    <p:sldId id="260" r:id="rId14"/>
    <p:sldId id="261" r:id="rId15"/>
    <p:sldId id="262" r:id="rId16"/>
    <p:sldId id="279" r:id="rId17"/>
    <p:sldId id="280" r:id="rId18"/>
    <p:sldId id="281" r:id="rId19"/>
    <p:sldId id="282" r:id="rId20"/>
    <p:sldId id="263" r:id="rId21"/>
    <p:sldId id="283" r:id="rId22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94660"/>
  </p:normalViewPr>
  <p:slideViewPr>
    <p:cSldViewPr>
      <p:cViewPr varScale="1">
        <p:scale>
          <a:sx n="91" d="100"/>
          <a:sy n="91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56670B-ED6B-4B38-A268-9842661A6B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4C3D99-5DB2-4AE0-93F2-C6CC726DD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 autoUpdateAnimBg="0"/>
      <p:bldP spid="309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BF8C-61B7-4B32-B4DC-95B36BF48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E86E1-7220-4568-8B50-E47076CD0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2668-8DEA-4A00-BED1-71A70BFDA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46420-D809-4F71-A747-2F48314F1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CEC5A-6F1E-4BEF-A4E5-530E88B78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B10F9-CCF1-42D7-BA02-FED0917A7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26EF-837B-4974-9CE5-A53B4BF1A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C048-7F63-420E-AD1B-ABDC28DF9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7E9F4-222C-4C86-A5E4-20B84ACAE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6593-46CC-483E-ABC2-33209A8EE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0C668E-B9D6-4E62-8DA0-F90B8F1FFC2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113" y="1881188"/>
            <a:ext cx="7772400" cy="762000"/>
          </a:xfrm>
        </p:spPr>
        <p:txBody>
          <a:bodyPr/>
          <a:lstStyle/>
          <a:p>
            <a:r>
              <a:rPr lang="en-US"/>
              <a:t>DNA Replication Notes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Definition of Replication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Replication is the copying of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Steps of Replication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Step 1:</a:t>
            </a:r>
            <a:r>
              <a:rPr lang="en-US" dirty="0"/>
              <a:t>  </a:t>
            </a:r>
          </a:p>
          <a:p>
            <a:r>
              <a:rPr lang="en-US" dirty="0" smtClean="0">
                <a:effectLst/>
              </a:rPr>
              <a:t>Unzipping  </a:t>
            </a:r>
            <a:r>
              <a:rPr lang="en-US" dirty="0">
                <a:effectLst/>
              </a:rPr>
              <a:t>– Helicase enzymes unwind DNA to make replication forks - sites at which separation and replication of DNA occurs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Steps of Replication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/>
              <a:t>Step 1 (Picture):</a:t>
            </a:r>
          </a:p>
          <a:p>
            <a:pPr>
              <a:buFontTx/>
              <a:buNone/>
            </a:pPr>
            <a:r>
              <a:rPr lang="en-US" sz="2800" dirty="0"/>
              <a:t>                   </a:t>
            </a:r>
            <a:r>
              <a:rPr lang="en-US" sz="2800" dirty="0" smtClean="0"/>
              <a:t> </a:t>
            </a:r>
            <a:r>
              <a:rPr lang="en-US" sz="2800" dirty="0"/>
              <a:t>A - T</a:t>
            </a:r>
          </a:p>
          <a:p>
            <a:pPr>
              <a:buFontTx/>
              <a:buNone/>
            </a:pPr>
            <a:r>
              <a:rPr lang="en-US" sz="2800" dirty="0"/>
              <a:t>			</a:t>
            </a:r>
            <a:r>
              <a:rPr lang="en-US" sz="2800" dirty="0" smtClean="0"/>
              <a:t>     T </a:t>
            </a:r>
            <a:r>
              <a:rPr lang="en-US" sz="2800" dirty="0"/>
              <a:t>- A</a:t>
            </a:r>
          </a:p>
          <a:p>
            <a:pPr>
              <a:buFontTx/>
              <a:buNone/>
            </a:pPr>
            <a:r>
              <a:rPr lang="en-US" sz="2800" dirty="0"/>
              <a:t>			    </a:t>
            </a:r>
            <a:r>
              <a:rPr lang="en-US" sz="2800" dirty="0" smtClean="0"/>
              <a:t>C  </a:t>
            </a:r>
            <a:r>
              <a:rPr lang="en-US" sz="2800" dirty="0"/>
              <a:t>- G</a:t>
            </a:r>
          </a:p>
          <a:p>
            <a:pPr>
              <a:buFontTx/>
              <a:buNone/>
            </a:pPr>
            <a:r>
              <a:rPr lang="en-US" sz="2800" dirty="0"/>
              <a:t>			 </a:t>
            </a:r>
            <a:r>
              <a:rPr lang="en-US" sz="2800" dirty="0" smtClean="0"/>
              <a:t>G        </a:t>
            </a:r>
            <a:r>
              <a:rPr lang="en-US" sz="2800" dirty="0"/>
              <a:t>C</a:t>
            </a:r>
          </a:p>
          <a:p>
            <a:pPr>
              <a:buFontTx/>
              <a:buNone/>
            </a:pPr>
            <a:r>
              <a:rPr lang="en-US" sz="2800" dirty="0"/>
              <a:t>               </a:t>
            </a:r>
            <a:r>
              <a:rPr lang="en-US" sz="2800" dirty="0" smtClean="0"/>
              <a:t>A           </a:t>
            </a:r>
            <a:r>
              <a:rPr lang="en-US" sz="2800" dirty="0"/>
              <a:t>T</a:t>
            </a:r>
          </a:p>
          <a:p>
            <a:pPr>
              <a:buFontTx/>
              <a:buNone/>
            </a:pPr>
            <a:r>
              <a:rPr lang="en-US" sz="2800" dirty="0"/>
              <a:t>            G                 C      </a:t>
            </a:r>
            <a:r>
              <a:rPr lang="en-US" sz="2500" dirty="0" smtClean="0"/>
              <a:t>Helicase</a:t>
            </a:r>
            <a:r>
              <a:rPr lang="en-US" sz="2800" dirty="0" smtClean="0"/>
              <a:t> </a:t>
            </a:r>
            <a:r>
              <a:rPr lang="en-US" sz="2800" dirty="0"/>
              <a:t>unzips</a:t>
            </a:r>
          </a:p>
          <a:p>
            <a:pPr>
              <a:buFontTx/>
              <a:buNone/>
            </a:pPr>
            <a:r>
              <a:rPr lang="en-US" sz="2800" dirty="0"/>
              <a:t>           G                    C                   DNA</a:t>
            </a:r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963738" y="2668588"/>
            <a:ext cx="1520825" cy="3611562"/>
          </a:xfrm>
          <a:custGeom>
            <a:avLst/>
            <a:gdLst/>
            <a:ahLst/>
            <a:cxnLst>
              <a:cxn ang="0">
                <a:pos x="944" y="0"/>
              </a:cxn>
              <a:cxn ang="0">
                <a:pos x="935" y="94"/>
              </a:cxn>
              <a:cxn ang="0">
                <a:pos x="888" y="283"/>
              </a:cxn>
              <a:cxn ang="0">
                <a:pos x="689" y="935"/>
              </a:cxn>
              <a:cxn ang="0">
                <a:pos x="576" y="1171"/>
              </a:cxn>
              <a:cxn ang="0">
                <a:pos x="368" y="1586"/>
              </a:cxn>
              <a:cxn ang="0">
                <a:pos x="236" y="1803"/>
              </a:cxn>
              <a:cxn ang="0">
                <a:pos x="198" y="1879"/>
              </a:cxn>
              <a:cxn ang="0">
                <a:pos x="179" y="1917"/>
              </a:cxn>
              <a:cxn ang="0">
                <a:pos x="151" y="1983"/>
              </a:cxn>
              <a:cxn ang="0">
                <a:pos x="94" y="2124"/>
              </a:cxn>
              <a:cxn ang="0">
                <a:pos x="47" y="2190"/>
              </a:cxn>
              <a:cxn ang="0">
                <a:pos x="38" y="2219"/>
              </a:cxn>
              <a:cxn ang="0">
                <a:pos x="0" y="2275"/>
              </a:cxn>
            </a:cxnLst>
            <a:rect l="0" t="0" r="r" b="b"/>
            <a:pathLst>
              <a:path w="958" h="2275">
                <a:moveTo>
                  <a:pt x="944" y="0"/>
                </a:moveTo>
                <a:cubicBezTo>
                  <a:pt x="958" y="38"/>
                  <a:pt x="944" y="57"/>
                  <a:pt x="935" y="94"/>
                </a:cubicBezTo>
                <a:cubicBezTo>
                  <a:pt x="919" y="157"/>
                  <a:pt x="906" y="221"/>
                  <a:pt x="888" y="283"/>
                </a:cubicBezTo>
                <a:cubicBezTo>
                  <a:pt x="825" y="503"/>
                  <a:pt x="793" y="728"/>
                  <a:pt x="689" y="935"/>
                </a:cubicBezTo>
                <a:cubicBezTo>
                  <a:pt x="668" y="1020"/>
                  <a:pt x="617" y="1095"/>
                  <a:pt x="576" y="1171"/>
                </a:cubicBezTo>
                <a:cubicBezTo>
                  <a:pt x="503" y="1307"/>
                  <a:pt x="437" y="1448"/>
                  <a:pt x="368" y="1586"/>
                </a:cubicBezTo>
                <a:cubicBezTo>
                  <a:pt x="331" y="1661"/>
                  <a:pt x="278" y="1731"/>
                  <a:pt x="236" y="1803"/>
                </a:cubicBezTo>
                <a:cubicBezTo>
                  <a:pt x="222" y="1828"/>
                  <a:pt x="211" y="1854"/>
                  <a:pt x="198" y="1879"/>
                </a:cubicBezTo>
                <a:cubicBezTo>
                  <a:pt x="192" y="1892"/>
                  <a:pt x="179" y="1917"/>
                  <a:pt x="179" y="1917"/>
                </a:cubicBezTo>
                <a:cubicBezTo>
                  <a:pt x="160" y="1994"/>
                  <a:pt x="183" y="1917"/>
                  <a:pt x="151" y="1983"/>
                </a:cubicBezTo>
                <a:cubicBezTo>
                  <a:pt x="126" y="2033"/>
                  <a:pt x="131" y="2073"/>
                  <a:pt x="94" y="2124"/>
                </a:cubicBezTo>
                <a:cubicBezTo>
                  <a:pt x="78" y="2146"/>
                  <a:pt x="47" y="2190"/>
                  <a:pt x="47" y="2190"/>
                </a:cubicBezTo>
                <a:cubicBezTo>
                  <a:pt x="44" y="2200"/>
                  <a:pt x="43" y="2210"/>
                  <a:pt x="38" y="2219"/>
                </a:cubicBezTo>
                <a:cubicBezTo>
                  <a:pt x="27" y="2239"/>
                  <a:pt x="0" y="2275"/>
                  <a:pt x="0" y="227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4602163" y="2668588"/>
            <a:ext cx="1366837" cy="3567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" y="784"/>
              </a:cxn>
              <a:cxn ang="0">
                <a:pos x="274" y="1180"/>
              </a:cxn>
              <a:cxn ang="0">
                <a:pos x="434" y="1482"/>
              </a:cxn>
              <a:cxn ang="0">
                <a:pos x="557" y="1718"/>
              </a:cxn>
              <a:cxn ang="0">
                <a:pos x="633" y="1869"/>
              </a:cxn>
              <a:cxn ang="0">
                <a:pos x="746" y="2087"/>
              </a:cxn>
              <a:cxn ang="0">
                <a:pos x="840" y="2209"/>
              </a:cxn>
              <a:cxn ang="0">
                <a:pos x="859" y="2247"/>
              </a:cxn>
            </a:cxnLst>
            <a:rect l="0" t="0" r="r" b="b"/>
            <a:pathLst>
              <a:path w="861" h="2247">
                <a:moveTo>
                  <a:pt x="0" y="0"/>
                </a:moveTo>
                <a:cubicBezTo>
                  <a:pt x="12" y="263"/>
                  <a:pt x="20" y="532"/>
                  <a:pt x="104" y="784"/>
                </a:cubicBezTo>
                <a:cubicBezTo>
                  <a:pt x="127" y="928"/>
                  <a:pt x="209" y="1053"/>
                  <a:pt x="274" y="1180"/>
                </a:cubicBezTo>
                <a:cubicBezTo>
                  <a:pt x="326" y="1281"/>
                  <a:pt x="365" y="1391"/>
                  <a:pt x="434" y="1482"/>
                </a:cubicBezTo>
                <a:cubicBezTo>
                  <a:pt x="463" y="1565"/>
                  <a:pt x="515" y="1641"/>
                  <a:pt x="557" y="1718"/>
                </a:cubicBezTo>
                <a:cubicBezTo>
                  <a:pt x="584" y="1769"/>
                  <a:pt x="603" y="1820"/>
                  <a:pt x="633" y="1869"/>
                </a:cubicBezTo>
                <a:cubicBezTo>
                  <a:pt x="649" y="1938"/>
                  <a:pt x="705" y="2029"/>
                  <a:pt x="746" y="2087"/>
                </a:cubicBezTo>
                <a:cubicBezTo>
                  <a:pt x="775" y="2128"/>
                  <a:pt x="810" y="2167"/>
                  <a:pt x="840" y="2209"/>
                </a:cubicBezTo>
                <a:cubicBezTo>
                  <a:pt x="861" y="2238"/>
                  <a:pt x="859" y="2227"/>
                  <a:pt x="859" y="224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-10728905">
            <a:off x="3349625" y="5484813"/>
            <a:ext cx="3962400" cy="844550"/>
          </a:xfrm>
          <a:prstGeom prst="curvedDownArrow">
            <a:avLst>
              <a:gd name="adj1" fmla="val 93835"/>
              <a:gd name="adj2" fmla="val 187669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Steps of Replication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Step #</a:t>
            </a:r>
            <a:r>
              <a:rPr lang="en-US" u="sng" dirty="0" smtClean="0"/>
              <a:t>2:</a:t>
            </a:r>
            <a:r>
              <a:rPr lang="en-US" dirty="0"/>
              <a:t> </a:t>
            </a:r>
            <a:r>
              <a:rPr lang="en-US" dirty="0" smtClean="0"/>
              <a:t>Stabilization</a:t>
            </a:r>
            <a:endParaRPr lang="en-US" dirty="0"/>
          </a:p>
          <a:p>
            <a:pPr lvl="1"/>
            <a:r>
              <a:rPr lang="en-US" dirty="0"/>
              <a:t>Single-stranded binding proteins prevent separated DNA strands from rejoining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Steps of Replication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/>
              <a:t>Step #2 (Picture):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A - </a:t>
            </a:r>
            <a:r>
              <a:rPr lang="en-US" sz="2800">
                <a:solidFill>
                  <a:schemeClr val="bg2"/>
                </a:solidFill>
              </a:rPr>
              <a:t>T</a:t>
            </a:r>
            <a:r>
              <a:rPr lang="en-US" sz="2800"/>
              <a:t>             T    </a:t>
            </a:r>
            <a:r>
              <a:rPr lang="en-US" sz="2800">
                <a:solidFill>
                  <a:schemeClr val="bg2"/>
                </a:solidFill>
                <a:latin typeface="Times New Roman" charset="0"/>
              </a:rPr>
              <a:t>Free DNA</a:t>
            </a:r>
            <a:r>
              <a:rPr lang="en-US" sz="28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T – </a:t>
            </a:r>
            <a:r>
              <a:rPr lang="en-US" sz="2800">
                <a:solidFill>
                  <a:schemeClr val="bg2"/>
                </a:solidFill>
              </a:rPr>
              <a:t>A</a:t>
            </a:r>
            <a:r>
              <a:rPr lang="en-US" sz="2800"/>
              <a:t>            A    </a:t>
            </a:r>
            <a:r>
              <a:rPr lang="en-US" sz="2800">
                <a:solidFill>
                  <a:schemeClr val="bg2"/>
                </a:solidFill>
                <a:latin typeface="Times New Roman" charset="0"/>
              </a:rPr>
              <a:t>nucleotides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C – </a:t>
            </a:r>
            <a:r>
              <a:rPr lang="en-US" sz="2800">
                <a:solidFill>
                  <a:schemeClr val="bg2"/>
                </a:solidFill>
              </a:rPr>
              <a:t>G </a:t>
            </a:r>
            <a:r>
              <a:rPr lang="en-US" sz="2800"/>
              <a:t>           G    </a:t>
            </a:r>
            <a:r>
              <a:rPr lang="en-US" sz="2800">
                <a:solidFill>
                  <a:schemeClr val="bg2"/>
                </a:solidFill>
                <a:latin typeface="Times New Roman" charset="0"/>
              </a:rPr>
              <a:t>floating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G – </a:t>
            </a:r>
            <a:r>
              <a:rPr lang="en-US" sz="2800">
                <a:solidFill>
                  <a:schemeClr val="bg2"/>
                </a:solidFill>
              </a:rPr>
              <a:t>C</a:t>
            </a:r>
            <a:r>
              <a:rPr lang="en-US" sz="2800"/>
              <a:t>            C    </a:t>
            </a:r>
            <a:r>
              <a:rPr lang="en-US" sz="2800">
                <a:solidFill>
                  <a:schemeClr val="bg2"/>
                </a:solidFill>
                <a:latin typeface="Times New Roman" charset="0"/>
              </a:rPr>
              <a:t>the nucleus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A              </a:t>
            </a:r>
            <a:r>
              <a:rPr lang="en-US" sz="2800">
                <a:solidFill>
                  <a:schemeClr val="bg2"/>
                </a:solidFill>
              </a:rPr>
              <a:t>A</a:t>
            </a:r>
            <a:r>
              <a:rPr lang="en-US" sz="2800"/>
              <a:t> -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G             </a:t>
            </a:r>
            <a:r>
              <a:rPr lang="en-US" sz="2800">
                <a:solidFill>
                  <a:schemeClr val="bg2"/>
                </a:solidFill>
              </a:rPr>
              <a:t>G</a:t>
            </a:r>
            <a:r>
              <a:rPr lang="en-US" sz="2800"/>
              <a:t> –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G             </a:t>
            </a:r>
            <a:r>
              <a:rPr lang="en-US" sz="2800">
                <a:solidFill>
                  <a:schemeClr val="bg2"/>
                </a:solidFill>
              </a:rPr>
              <a:t>G</a:t>
            </a:r>
            <a:r>
              <a:rPr lang="en-US" sz="2800"/>
              <a:t> -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514600" y="28956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5486400" y="28956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676400" y="41910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086600" y="22860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219200" y="56388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6096000" y="51054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447800" y="28194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7010400" y="56388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8077200" y="3200400"/>
            <a:ext cx="5334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5638800" y="2362200"/>
            <a:ext cx="2133600" cy="2609850"/>
          </a:xfrm>
          <a:custGeom>
            <a:avLst/>
            <a:gdLst/>
            <a:ahLst/>
            <a:cxnLst>
              <a:cxn ang="0">
                <a:pos x="1191" y="357"/>
              </a:cxn>
              <a:cxn ang="0">
                <a:pos x="1002" y="328"/>
              </a:cxn>
              <a:cxn ang="0">
                <a:pos x="700" y="111"/>
              </a:cxn>
              <a:cxn ang="0">
                <a:pos x="615" y="73"/>
              </a:cxn>
              <a:cxn ang="0">
                <a:pos x="539" y="55"/>
              </a:cxn>
              <a:cxn ang="0">
                <a:pos x="228" y="36"/>
              </a:cxn>
              <a:cxn ang="0">
                <a:pos x="86" y="92"/>
              </a:cxn>
              <a:cxn ang="0">
                <a:pos x="48" y="187"/>
              </a:cxn>
              <a:cxn ang="0">
                <a:pos x="39" y="432"/>
              </a:cxn>
              <a:cxn ang="0">
                <a:pos x="29" y="631"/>
              </a:cxn>
              <a:cxn ang="0">
                <a:pos x="86" y="1263"/>
              </a:cxn>
              <a:cxn ang="0">
                <a:pos x="143" y="1367"/>
              </a:cxn>
              <a:cxn ang="0">
                <a:pos x="341" y="1452"/>
              </a:cxn>
              <a:cxn ang="0">
                <a:pos x="652" y="1424"/>
              </a:cxn>
              <a:cxn ang="0">
                <a:pos x="1049" y="1414"/>
              </a:cxn>
              <a:cxn ang="0">
                <a:pos x="1389" y="1452"/>
              </a:cxn>
              <a:cxn ang="0">
                <a:pos x="1464" y="1443"/>
              </a:cxn>
              <a:cxn ang="0">
                <a:pos x="1672" y="1244"/>
              </a:cxn>
              <a:cxn ang="0">
                <a:pos x="1653" y="999"/>
              </a:cxn>
              <a:cxn ang="0">
                <a:pos x="1587" y="649"/>
              </a:cxn>
              <a:cxn ang="0">
                <a:pos x="1455" y="451"/>
              </a:cxn>
              <a:cxn ang="0">
                <a:pos x="1313" y="338"/>
              </a:cxn>
              <a:cxn ang="0">
                <a:pos x="1191" y="357"/>
              </a:cxn>
            </a:cxnLst>
            <a:rect l="0" t="0" r="r" b="b"/>
            <a:pathLst>
              <a:path w="1694" h="1452">
                <a:moveTo>
                  <a:pt x="1191" y="357"/>
                </a:moveTo>
                <a:cubicBezTo>
                  <a:pt x="1117" y="351"/>
                  <a:pt x="1067" y="351"/>
                  <a:pt x="1002" y="328"/>
                </a:cubicBezTo>
                <a:cubicBezTo>
                  <a:pt x="903" y="255"/>
                  <a:pt x="803" y="177"/>
                  <a:pt x="700" y="111"/>
                </a:cubicBezTo>
                <a:cubicBezTo>
                  <a:pt x="684" y="101"/>
                  <a:pt x="631" y="78"/>
                  <a:pt x="615" y="73"/>
                </a:cubicBezTo>
                <a:cubicBezTo>
                  <a:pt x="590" y="66"/>
                  <a:pt x="539" y="55"/>
                  <a:pt x="539" y="55"/>
                </a:cubicBezTo>
                <a:cubicBezTo>
                  <a:pt x="428" y="0"/>
                  <a:pt x="389" y="29"/>
                  <a:pt x="228" y="36"/>
                </a:cubicBezTo>
                <a:cubicBezTo>
                  <a:pt x="173" y="54"/>
                  <a:pt x="136" y="76"/>
                  <a:pt x="86" y="92"/>
                </a:cubicBezTo>
                <a:cubicBezTo>
                  <a:pt x="65" y="124"/>
                  <a:pt x="58" y="150"/>
                  <a:pt x="48" y="187"/>
                </a:cubicBezTo>
                <a:cubicBezTo>
                  <a:pt x="45" y="269"/>
                  <a:pt x="42" y="350"/>
                  <a:pt x="39" y="432"/>
                </a:cubicBezTo>
                <a:cubicBezTo>
                  <a:pt x="36" y="498"/>
                  <a:pt x="29" y="565"/>
                  <a:pt x="29" y="631"/>
                </a:cubicBezTo>
                <a:cubicBezTo>
                  <a:pt x="29" y="838"/>
                  <a:pt x="0" y="1067"/>
                  <a:pt x="86" y="1263"/>
                </a:cubicBezTo>
                <a:cubicBezTo>
                  <a:pt x="101" y="1296"/>
                  <a:pt x="115" y="1343"/>
                  <a:pt x="143" y="1367"/>
                </a:cubicBezTo>
                <a:cubicBezTo>
                  <a:pt x="193" y="1410"/>
                  <a:pt x="279" y="1437"/>
                  <a:pt x="341" y="1452"/>
                </a:cubicBezTo>
                <a:cubicBezTo>
                  <a:pt x="447" y="1446"/>
                  <a:pt x="548" y="1441"/>
                  <a:pt x="652" y="1424"/>
                </a:cubicBezTo>
                <a:cubicBezTo>
                  <a:pt x="767" y="1385"/>
                  <a:pt x="944" y="1410"/>
                  <a:pt x="1049" y="1414"/>
                </a:cubicBezTo>
                <a:cubicBezTo>
                  <a:pt x="1161" y="1434"/>
                  <a:pt x="1276" y="1443"/>
                  <a:pt x="1389" y="1452"/>
                </a:cubicBezTo>
                <a:cubicBezTo>
                  <a:pt x="1414" y="1449"/>
                  <a:pt x="1440" y="1450"/>
                  <a:pt x="1464" y="1443"/>
                </a:cubicBezTo>
                <a:cubicBezTo>
                  <a:pt x="1566" y="1411"/>
                  <a:pt x="1621" y="1331"/>
                  <a:pt x="1672" y="1244"/>
                </a:cubicBezTo>
                <a:cubicBezTo>
                  <a:pt x="1694" y="1162"/>
                  <a:pt x="1669" y="1080"/>
                  <a:pt x="1653" y="999"/>
                </a:cubicBezTo>
                <a:cubicBezTo>
                  <a:pt x="1629" y="882"/>
                  <a:pt x="1616" y="765"/>
                  <a:pt x="1587" y="649"/>
                </a:cubicBezTo>
                <a:cubicBezTo>
                  <a:pt x="1563" y="555"/>
                  <a:pt x="1555" y="491"/>
                  <a:pt x="1455" y="451"/>
                </a:cubicBezTo>
                <a:cubicBezTo>
                  <a:pt x="1422" y="402"/>
                  <a:pt x="1357" y="381"/>
                  <a:pt x="1313" y="338"/>
                </a:cubicBezTo>
                <a:cubicBezTo>
                  <a:pt x="1276" y="342"/>
                  <a:pt x="1229" y="357"/>
                  <a:pt x="1191" y="357"/>
                </a:cubicBez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 dirty="0"/>
              <a:t>Steps of Replication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Step #</a:t>
            </a:r>
            <a:r>
              <a:rPr lang="en-US" dirty="0" smtClean="0"/>
              <a:t>3: </a:t>
            </a:r>
            <a:r>
              <a:rPr lang="en-US" dirty="0" smtClean="0"/>
              <a:t>Priming</a:t>
            </a:r>
            <a:endParaRPr lang="en-US" dirty="0"/>
          </a:p>
          <a:p>
            <a:pPr lvl="1"/>
            <a:r>
              <a:rPr lang="en-US" u="sng" dirty="0"/>
              <a:t>Primase</a:t>
            </a:r>
            <a:r>
              <a:rPr lang="en-US" dirty="0"/>
              <a:t> – </a:t>
            </a:r>
            <a:r>
              <a:rPr lang="en-US" dirty="0" smtClean="0"/>
              <a:t>enzyme </a:t>
            </a:r>
            <a:r>
              <a:rPr lang="en-US" dirty="0"/>
              <a:t>that makes an RNA </a:t>
            </a:r>
            <a:r>
              <a:rPr lang="en-US" dirty="0" smtClean="0"/>
              <a:t>primer </a:t>
            </a:r>
            <a:r>
              <a:rPr lang="en-US" dirty="0"/>
              <a:t>during DNA </a:t>
            </a:r>
            <a:r>
              <a:rPr lang="en-US" dirty="0" smtClean="0"/>
              <a:t>replication  </a:t>
            </a:r>
            <a:endParaRPr lang="en-US" dirty="0"/>
          </a:p>
          <a:p>
            <a:pPr lvl="2"/>
            <a:r>
              <a:rPr lang="en-US" dirty="0"/>
              <a:t>Attach to first </a:t>
            </a:r>
            <a:r>
              <a:rPr lang="en-US" dirty="0" smtClean="0"/>
              <a:t>exposed </a:t>
            </a:r>
            <a:r>
              <a:rPr lang="en-US" dirty="0"/>
              <a:t>bases and </a:t>
            </a:r>
            <a:r>
              <a:rPr lang="en-US" dirty="0" smtClean="0"/>
              <a:t>lay </a:t>
            </a:r>
            <a:r>
              <a:rPr lang="en-US" dirty="0"/>
              <a:t>short sections </a:t>
            </a:r>
            <a:r>
              <a:rPr lang="en-US" dirty="0" smtClean="0"/>
              <a:t>of </a:t>
            </a:r>
            <a:r>
              <a:rPr lang="en-US" dirty="0"/>
              <a:t>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Steps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</a:t>
            </a:r>
            <a:r>
              <a:rPr lang="en-US" u="sng" dirty="0" smtClean="0"/>
              <a:t>#</a:t>
            </a:r>
            <a:r>
              <a:rPr lang="en-US" dirty="0" smtClean="0"/>
              <a:t>4:</a:t>
            </a:r>
            <a:r>
              <a:rPr lang="en-US" dirty="0"/>
              <a:t>Elongation</a:t>
            </a:r>
          </a:p>
          <a:p>
            <a:pPr lvl="1"/>
            <a:r>
              <a:rPr lang="en-US" dirty="0"/>
              <a:t>Free-floating nucleotides pair to complimentary bases on exposed DNA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DNA polymerase</a:t>
            </a:r>
            <a:r>
              <a:rPr lang="en-US" dirty="0"/>
              <a:t> –                                                                          the enzymes which </a:t>
            </a:r>
            <a:r>
              <a:rPr lang="en-US" dirty="0" smtClean="0"/>
              <a:t>bond nucleotides together </a:t>
            </a:r>
            <a:r>
              <a:rPr lang="en-US" dirty="0"/>
              <a:t>in DNA                                                              </a:t>
            </a:r>
            <a:r>
              <a:rPr lang="en-US" dirty="0" smtClean="0"/>
              <a:t>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Steps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Five-prime (5’) and three-prime (3’) ends</a:t>
            </a:r>
            <a:r>
              <a:rPr lang="en-US" dirty="0"/>
              <a:t> – opposite ends of a single DNA strand</a:t>
            </a:r>
          </a:p>
          <a:p>
            <a:endParaRPr lang="en-US" dirty="0"/>
          </a:p>
          <a:p>
            <a:r>
              <a:rPr lang="en-US" u="sng" dirty="0"/>
              <a:t>Antiparallel </a:t>
            </a:r>
            <a:r>
              <a:rPr lang="en-US" dirty="0"/>
              <a:t>– </a:t>
            </a:r>
            <a:r>
              <a:rPr lang="en-US" dirty="0" smtClean="0"/>
              <a:t>a DNA </a:t>
            </a:r>
            <a:r>
              <a:rPr lang="en-US" dirty="0"/>
              <a:t>molecule                                                                that fits </a:t>
            </a:r>
            <a:r>
              <a:rPr lang="en-US" dirty="0" smtClean="0"/>
              <a:t>together but </a:t>
            </a:r>
            <a:r>
              <a:rPr lang="en-US" dirty="0"/>
              <a:t>runs in                                                                   opposite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Steps of Replication</a:t>
            </a:r>
          </a:p>
        </p:txBody>
      </p:sp>
      <p:sp>
        <p:nvSpPr>
          <p:cNvPr id="5" name="Text Placeholder 7"/>
          <p:cNvSpPr txBox="1">
            <a:spLocks/>
          </p:cNvSpPr>
          <p:nvPr/>
        </p:nvSpPr>
        <p:spPr bwMode="auto">
          <a:xfrm>
            <a:off x="5029200" y="1946613"/>
            <a:ext cx="3733800" cy="432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smtClean="0"/>
              <a:t>Lagging strand: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Assembled 3’ to 5’, or </a:t>
            </a:r>
            <a:r>
              <a:rPr lang="en-US" sz="2500" b="1" dirty="0" smtClean="0"/>
              <a:t>away from</a:t>
            </a:r>
            <a:r>
              <a:rPr lang="en-US" sz="2500" dirty="0" smtClean="0"/>
              <a:t> replication fork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sng" dirty="0" smtClean="0"/>
              <a:t>Okazaki fragments</a:t>
            </a:r>
            <a:r>
              <a:rPr lang="en-US" sz="2500" dirty="0" smtClean="0"/>
              <a:t> – a series of short segments of DNA synthesized on the lagging strand during DNA replication</a:t>
            </a:r>
          </a:p>
          <a:p>
            <a:endParaRPr lang="en-US" sz="2500" dirty="0" smtClean="0"/>
          </a:p>
          <a:p>
            <a:endParaRPr lang="en-US" sz="28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1003739" y="1946613"/>
            <a:ext cx="3810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Leading strand: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Assembled 5’ to 3’, or </a:t>
            </a:r>
            <a:r>
              <a:rPr lang="en-US" sz="2300" b="1" dirty="0" smtClean="0"/>
              <a:t>toward </a:t>
            </a:r>
            <a:r>
              <a:rPr lang="en-US" sz="2300" dirty="0" smtClean="0"/>
              <a:t>replication fork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Nucleotides added continuously to 3’ end</a:t>
            </a:r>
            <a:endParaRPr lang="en-US" sz="2300" dirty="0" smtClean="0"/>
          </a:p>
        </p:txBody>
      </p:sp>
      <p:pic>
        <p:nvPicPr>
          <p:cNvPr id="7" name="Picture 6" descr="bio14_3-4-20_dnareplication3Dstillcorrec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64" y="4175463"/>
            <a:ext cx="3534675" cy="265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Steps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</a:t>
            </a:r>
            <a:r>
              <a:rPr lang="en-US" u="sng" dirty="0" smtClean="0"/>
              <a:t>#5</a:t>
            </a:r>
            <a:r>
              <a:rPr lang="en-US" dirty="0" smtClean="0"/>
              <a:t>: Sealing</a:t>
            </a:r>
            <a:endParaRPr lang="en-US" dirty="0"/>
          </a:p>
          <a:p>
            <a:pPr lvl="1"/>
            <a:r>
              <a:rPr lang="en-US" dirty="0"/>
              <a:t>DNA replacement complexes remove RNA primers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Ligase</a:t>
            </a:r>
            <a:r>
              <a:rPr lang="en-US" dirty="0"/>
              <a:t> – </a:t>
            </a:r>
            <a:r>
              <a:rPr lang="en-US" dirty="0" smtClean="0"/>
              <a:t>enzyme that </a:t>
            </a:r>
            <a:r>
              <a:rPr lang="en-US" dirty="0"/>
              <a:t>binds segments </a:t>
            </a:r>
            <a:r>
              <a:rPr lang="en-US" dirty="0" smtClean="0"/>
              <a:t>of </a:t>
            </a:r>
            <a:r>
              <a:rPr lang="en-US" dirty="0"/>
              <a:t>the new DNA                                                                             strand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2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/>
          </p:cNvSpPr>
          <p:nvPr/>
        </p:nvSpPr>
        <p:spPr bwMode="auto">
          <a:xfrm>
            <a:off x="990600" y="2514600"/>
            <a:ext cx="8153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>
                <a:latin typeface="Tempus Sans ITC" pitchFamily="82" charset="0"/>
                <a:cs typeface="Times New Roman" charset="0"/>
              </a:rPr>
              <a:t>When new cells are made,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the DNA must be copied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.   This is called _______________________.</a:t>
            </a:r>
            <a:r>
              <a:rPr lang="en-US" sz="1200" dirty="0">
                <a:latin typeface="Tempus Sans ITC" pitchFamily="82" charset="0"/>
                <a:cs typeface="Times New Roman" charset="0"/>
              </a:rPr>
              <a:t> </a:t>
            </a:r>
            <a:endParaRPr lang="en-US" sz="900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Steps of Replication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r>
              <a:rPr lang="en-US" sz="2800" u="sng" dirty="0"/>
              <a:t>Step </a:t>
            </a:r>
            <a:r>
              <a:rPr lang="en-US" sz="2800" u="sng" dirty="0" smtClean="0"/>
              <a:t>#5: </a:t>
            </a:r>
            <a:r>
              <a:rPr lang="en-US" sz="2800" u="sng" dirty="0"/>
              <a:t>(Picture)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      A - </a:t>
            </a:r>
            <a:r>
              <a:rPr lang="en-US" sz="2800" dirty="0">
                <a:solidFill>
                  <a:schemeClr val="bg2"/>
                </a:solidFill>
              </a:rPr>
              <a:t>T</a:t>
            </a:r>
            <a:r>
              <a:rPr lang="en-US" sz="2800" dirty="0"/>
              <a:t>         </a:t>
            </a:r>
            <a:r>
              <a:rPr lang="en-US" sz="2800" dirty="0">
                <a:solidFill>
                  <a:schemeClr val="bg2"/>
                </a:solidFill>
              </a:rPr>
              <a:t>A</a:t>
            </a:r>
            <a:r>
              <a:rPr lang="en-US" sz="2800" dirty="0"/>
              <a:t> – T     </a:t>
            </a:r>
            <a:endParaRPr lang="en-US" sz="2800" dirty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 dirty="0"/>
              <a:t>            T – </a:t>
            </a:r>
            <a:r>
              <a:rPr lang="en-US" sz="2800" dirty="0">
                <a:solidFill>
                  <a:schemeClr val="bg2"/>
                </a:solidFill>
              </a:rPr>
              <a:t>A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bg2"/>
                </a:solidFill>
              </a:rPr>
              <a:t>T</a:t>
            </a:r>
            <a:r>
              <a:rPr lang="en-US" sz="2800" dirty="0"/>
              <a:t> -  A     2 identical</a:t>
            </a:r>
            <a:endParaRPr lang="en-US" sz="2800" dirty="0">
              <a:solidFill>
                <a:schemeClr val="bg2"/>
              </a:solidFill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 dirty="0"/>
              <a:t>            C – </a:t>
            </a:r>
            <a:r>
              <a:rPr lang="en-US" sz="2800" dirty="0">
                <a:solidFill>
                  <a:schemeClr val="bg2"/>
                </a:solidFill>
              </a:rPr>
              <a:t>G </a:t>
            </a:r>
            <a:r>
              <a:rPr lang="en-US" sz="2800" dirty="0"/>
              <a:t>       </a:t>
            </a:r>
            <a:r>
              <a:rPr lang="en-US" sz="2800" dirty="0">
                <a:solidFill>
                  <a:schemeClr val="bg2"/>
                </a:solidFill>
              </a:rPr>
              <a:t>C</a:t>
            </a:r>
            <a:r>
              <a:rPr lang="en-US" sz="2800" dirty="0"/>
              <a:t> - G     strands of </a:t>
            </a:r>
          </a:p>
          <a:p>
            <a:pPr>
              <a:buFontTx/>
              <a:buNone/>
            </a:pPr>
            <a:r>
              <a:rPr lang="en-US" sz="2800" dirty="0"/>
              <a:t>		    G – </a:t>
            </a:r>
            <a:r>
              <a:rPr lang="en-US" sz="2800" dirty="0">
                <a:solidFill>
                  <a:schemeClr val="bg2"/>
                </a:solidFill>
              </a:rPr>
              <a:t>C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bg2"/>
                </a:solidFill>
              </a:rPr>
              <a:t>G</a:t>
            </a:r>
            <a:r>
              <a:rPr lang="en-US" sz="2800" dirty="0"/>
              <a:t> – C          DNA</a:t>
            </a:r>
            <a:endParaRPr lang="en-US" sz="2800" dirty="0">
              <a:solidFill>
                <a:schemeClr val="bg2"/>
              </a:solidFill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 dirty="0"/>
              <a:t>            A - </a:t>
            </a:r>
            <a:r>
              <a:rPr lang="en-US" sz="2800" dirty="0">
                <a:solidFill>
                  <a:schemeClr val="bg2"/>
                </a:solidFill>
              </a:rPr>
              <a:t>T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bg2"/>
                </a:solidFill>
              </a:rPr>
              <a:t>A</a:t>
            </a:r>
            <a:r>
              <a:rPr lang="en-US" sz="2800" dirty="0"/>
              <a:t> - T</a:t>
            </a:r>
          </a:p>
          <a:p>
            <a:pPr>
              <a:buFontTx/>
              <a:buNone/>
            </a:pPr>
            <a:r>
              <a:rPr lang="en-US" sz="2800" dirty="0"/>
              <a:t>            G - </a:t>
            </a:r>
            <a:r>
              <a:rPr lang="en-US" sz="2800" dirty="0">
                <a:solidFill>
                  <a:schemeClr val="bg2"/>
                </a:solidFill>
              </a:rPr>
              <a:t>C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bg2"/>
                </a:solidFill>
              </a:rPr>
              <a:t>G</a:t>
            </a:r>
            <a:r>
              <a:rPr lang="en-US" sz="2800" dirty="0"/>
              <a:t> – C</a:t>
            </a:r>
          </a:p>
          <a:p>
            <a:pPr>
              <a:buFontTx/>
              <a:buNone/>
            </a:pPr>
            <a:r>
              <a:rPr lang="en-US" sz="2800" dirty="0"/>
              <a:t>            G - </a:t>
            </a:r>
            <a:r>
              <a:rPr lang="en-US" sz="2800" dirty="0">
                <a:solidFill>
                  <a:schemeClr val="bg2"/>
                </a:solidFill>
              </a:rPr>
              <a:t>C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bg2"/>
                </a:solidFill>
              </a:rPr>
              <a:t>G</a:t>
            </a:r>
            <a:r>
              <a:rPr lang="en-US" sz="2800" dirty="0"/>
              <a:t> – C</a:t>
            </a:r>
          </a:p>
          <a:p>
            <a:pPr>
              <a:buFontTx/>
              <a:buNone/>
            </a:pPr>
            <a:r>
              <a:rPr lang="en-US" sz="2800" dirty="0"/>
              <a:t>      </a:t>
            </a:r>
            <a:r>
              <a:rPr lang="en-US" sz="2400" dirty="0"/>
              <a:t>parent </a:t>
            </a:r>
            <a:r>
              <a:rPr lang="en-US" sz="2400" dirty="0">
                <a:solidFill>
                  <a:schemeClr val="bg2"/>
                </a:solidFill>
              </a:rPr>
              <a:t> new</a:t>
            </a:r>
            <a:r>
              <a:rPr lang="en-US" sz="2400" dirty="0"/>
              <a:t>     </a:t>
            </a:r>
            <a:r>
              <a:rPr lang="en-US" sz="2400" dirty="0" err="1">
                <a:solidFill>
                  <a:schemeClr val="bg2"/>
                </a:solidFill>
              </a:rPr>
              <a:t>new</a:t>
            </a:r>
            <a:r>
              <a:rPr lang="en-US" sz="2400" dirty="0"/>
              <a:t>  parent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438400" y="25908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657600" y="25908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419600" y="26670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562600" y="25908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5867400" y="2667000"/>
            <a:ext cx="2514600" cy="2057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of DNA replication that produces one original strand and one newly created strand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u="sng" dirty="0"/>
              <a:t>Semiconservative </a:t>
            </a:r>
            <a:r>
              <a:rPr lang="en-US" u="sng" dirty="0" smtClean="0"/>
              <a:t>Replication</a:t>
            </a:r>
            <a:endParaRPr lang="en-US" dirty="0"/>
          </a:p>
        </p:txBody>
      </p:sp>
      <p:pic>
        <p:nvPicPr>
          <p:cNvPr id="5" name="Picture 2" descr="C:\Users\Emma\Documents\Sapling Contract Projects\Proc 2014\3.4\bio14_3-4-7_semiconservativemod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558540"/>
            <a:ext cx="5062216" cy="329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47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1066800" y="2819400"/>
            <a:ext cx="8153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>
                <a:latin typeface="Tempus Sans ITC" pitchFamily="82" charset="0"/>
                <a:cs typeface="Times New Roman" charset="0"/>
              </a:rPr>
              <a:t>When new cells are made,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the DNA must be copied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.   This is called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replication.</a:t>
            </a:r>
            <a:r>
              <a:rPr lang="en-US" sz="1200" dirty="0">
                <a:latin typeface="Tempus Sans ITC" pitchFamily="82" charset="0"/>
                <a:cs typeface="Times New Roman" charset="0"/>
              </a:rPr>
              <a:t> </a:t>
            </a:r>
            <a:endParaRPr lang="en-US" sz="900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/>
          </p:cNvSpPr>
          <p:nvPr/>
        </p:nvSpPr>
        <p:spPr bwMode="auto">
          <a:xfrm>
            <a:off x="956441" y="22098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During replication, DNA ______________________________ (sides).  Each strand serves as a _____________________(model) for a new strand. </a:t>
            </a:r>
            <a:endParaRPr lang="en-US" sz="2400" dirty="0"/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___________________________ </a:t>
            </a:r>
            <a:r>
              <a:rPr lang="en-US" sz="2400" dirty="0">
                <a:cs typeface="Times New Roman" charset="0"/>
              </a:rPr>
              <a:t>–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enzyme that is involved in DNA replication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it </a:t>
            </a:r>
            <a:r>
              <a:rPr lang="en-US" sz="2400" dirty="0">
                <a:cs typeface="Times New Roman" charset="0"/>
              </a:rPr>
              <a:t>“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</a:t>
            </a:r>
            <a:r>
              <a:rPr lang="en-US" sz="2400" dirty="0">
                <a:cs typeface="Times New Roman" charset="0"/>
              </a:rPr>
              <a:t>”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the template strand so that the correct new strand is created.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956441" y="228600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During replication, DNA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separates into 2 strands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(sides).  Each strand serves as a _____________________(model) for a new strand.</a:t>
            </a:r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 </a:t>
            </a:r>
            <a:endParaRPr lang="en-US" sz="2400" dirty="0"/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___________________________ </a:t>
            </a:r>
            <a:r>
              <a:rPr lang="en-US" sz="2400" dirty="0">
                <a:cs typeface="Times New Roman" charset="0"/>
              </a:rPr>
              <a:t>–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enzyme that is involved in DNA replication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it </a:t>
            </a:r>
            <a:r>
              <a:rPr lang="en-US" sz="2400" dirty="0">
                <a:cs typeface="Times New Roman" charset="0"/>
              </a:rPr>
              <a:t>“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</a:t>
            </a:r>
            <a:r>
              <a:rPr lang="en-US" sz="2400" dirty="0">
                <a:cs typeface="Times New Roman" charset="0"/>
              </a:rPr>
              <a:t>”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the template strand so that the correct new strand is created.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990600" y="25146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During replication, DNA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separates into 2 strands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(sides).  Each strand serves as a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template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(model) for a new strand.</a:t>
            </a:r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 </a:t>
            </a:r>
            <a:endParaRPr lang="en-US" sz="2400" dirty="0"/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___________________________ </a:t>
            </a:r>
            <a:r>
              <a:rPr lang="en-US" sz="2400" dirty="0">
                <a:cs typeface="Times New Roman" charset="0"/>
              </a:rPr>
              <a:t>–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enzyme that is involved in DNA replication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it </a:t>
            </a:r>
            <a:r>
              <a:rPr lang="en-US" sz="2400" dirty="0">
                <a:cs typeface="Times New Roman" charset="0"/>
              </a:rPr>
              <a:t>“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</a:t>
            </a:r>
            <a:r>
              <a:rPr lang="en-US" sz="2400" dirty="0">
                <a:cs typeface="Times New Roman" charset="0"/>
              </a:rPr>
              <a:t>”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the template strand so that the correct new strand is created.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/>
          </p:cNvSpPr>
          <p:nvPr/>
        </p:nvSpPr>
        <p:spPr bwMode="auto">
          <a:xfrm>
            <a:off x="1019503" y="20574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During replication, DNA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separates into 2 strands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(sides).  Each strand serves as a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template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(model) for a new strand.</a:t>
            </a:r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 </a:t>
            </a:r>
            <a:endParaRPr lang="en-US" sz="2400" dirty="0"/>
          </a:p>
          <a:p>
            <a:pPr eaLnBrk="0" hangingPunct="0">
              <a:tabLst>
                <a:tab pos="1190625" algn="l"/>
              </a:tabLst>
            </a:pP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DNA polymerase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</a:t>
            </a:r>
            <a:r>
              <a:rPr lang="en-US" sz="2400" dirty="0">
                <a:cs typeface="Times New Roman" charset="0"/>
              </a:rPr>
              <a:t>–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enzyme that is involved in DNA replication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it </a:t>
            </a:r>
            <a:r>
              <a:rPr lang="en-US" sz="2400" dirty="0">
                <a:cs typeface="Times New Roman" charset="0"/>
              </a:rPr>
              <a:t>“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_________________________</a:t>
            </a:r>
            <a:r>
              <a:rPr lang="en-US" sz="2400" dirty="0">
                <a:cs typeface="Times New Roman" charset="0"/>
              </a:rPr>
              <a:t>”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the template strand so that the correct new strand is created.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/>
          </p:cNvSpPr>
          <p:nvPr/>
        </p:nvSpPr>
        <p:spPr bwMode="auto">
          <a:xfrm>
            <a:off x="990600" y="21336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During replication, DNA </a:t>
            </a:r>
            <a:r>
              <a:rPr lang="en-US" sz="2400" b="1" u="sng" dirty="0">
                <a:solidFill>
                  <a:srgbClr val="FFFF00"/>
                </a:solidFill>
                <a:latin typeface="Tempus Sans ITC" pitchFamily="82" charset="0"/>
                <a:cs typeface="Times New Roman" charset="0"/>
              </a:rPr>
              <a:t>separates into 2 strands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(sides).  Each strand serves as a </a:t>
            </a:r>
            <a:r>
              <a:rPr lang="en-US" sz="2400" b="1" u="sng" dirty="0">
                <a:solidFill>
                  <a:srgbClr val="FFFF00"/>
                </a:solidFill>
                <a:latin typeface="Tempus Sans ITC" pitchFamily="82" charset="0"/>
                <a:cs typeface="Times New Roman" charset="0"/>
              </a:rPr>
              <a:t>template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cs typeface="Times New Roman" charset="0"/>
              </a:rPr>
              <a:t>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(model) for a new strand.</a:t>
            </a:r>
          </a:p>
          <a:p>
            <a:pPr eaLnBrk="0" hangingPunct="0"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 </a:t>
            </a:r>
            <a:endParaRPr lang="en-US" sz="2400" dirty="0"/>
          </a:p>
          <a:p>
            <a:pPr eaLnBrk="0" hangingPunct="0">
              <a:tabLst>
                <a:tab pos="1190625" algn="l"/>
              </a:tabLst>
            </a:pPr>
            <a:r>
              <a:rPr lang="en-US" sz="2400" b="1" u="sng" dirty="0">
                <a:solidFill>
                  <a:srgbClr val="FFFF00"/>
                </a:solidFill>
                <a:latin typeface="Tempus Sans ITC" pitchFamily="82" charset="0"/>
                <a:cs typeface="Times New Roman" charset="0"/>
              </a:rPr>
              <a:t>DNA polymerase </a:t>
            </a:r>
            <a:r>
              <a:rPr lang="en-US" sz="2400" dirty="0">
                <a:solidFill>
                  <a:srgbClr val="FFFF00"/>
                </a:solidFill>
                <a:latin typeface="Tempus Sans ITC" pitchFamily="82" charset="0"/>
                <a:cs typeface="Times New Roman" charset="0"/>
              </a:rPr>
              <a:t> </a:t>
            </a:r>
            <a:r>
              <a:rPr lang="en-US" sz="2400" dirty="0">
                <a:cs typeface="Times New Roman" charset="0"/>
              </a:rPr>
              <a:t>–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 enzyme that is involved in DNA replication</a:t>
            </a:r>
            <a:endParaRPr lang="en-US" sz="2400" dirty="0"/>
          </a:p>
          <a:p>
            <a:pPr lvl="1" eaLnBrk="0" hangingPunct="0">
              <a:buFontTx/>
              <a:buChar char="•"/>
              <a:tabLst>
                <a:tab pos="1190625" algn="l"/>
              </a:tabLst>
            </a:pPr>
            <a:r>
              <a:rPr lang="en-US" sz="2400" dirty="0">
                <a:latin typeface="Tempus Sans ITC" pitchFamily="82" charset="0"/>
                <a:cs typeface="Times New Roman" charset="0"/>
              </a:rPr>
              <a:t>it </a:t>
            </a:r>
            <a:r>
              <a:rPr lang="en-US" sz="2400" b="1" u="sng" dirty="0">
                <a:solidFill>
                  <a:srgbClr val="FFFF00"/>
                </a:solidFill>
                <a:latin typeface="Tempus Sans ITC" pitchFamily="82" charset="0"/>
                <a:cs typeface="Times New Roman" charset="0"/>
              </a:rPr>
              <a:t>“proof reads” </a:t>
            </a:r>
            <a:r>
              <a:rPr lang="en-US" sz="2400" dirty="0">
                <a:latin typeface="Tempus Sans ITC" pitchFamily="82" charset="0"/>
                <a:cs typeface="Times New Roman" charset="0"/>
              </a:rPr>
              <a:t>the template strand so that the correct new strand is created.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4388"/>
            <a:ext cx="8153400" cy="762000"/>
          </a:xfrm>
        </p:spPr>
        <p:txBody>
          <a:bodyPr/>
          <a:lstStyle/>
          <a:p>
            <a:r>
              <a:rPr lang="en-US"/>
              <a:t>Why must DNA replicate?</a:t>
            </a:r>
          </a:p>
        </p:txBody>
      </p: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3200400" y="2133600"/>
            <a:ext cx="3048000" cy="3581400"/>
            <a:chOff x="2016" y="1344"/>
            <a:chExt cx="1920" cy="2256"/>
          </a:xfrm>
        </p:grpSpPr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2016" y="2928"/>
              <a:ext cx="720" cy="6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Oval 4"/>
            <p:cNvSpPr>
              <a:spLocks noChangeArrowheads="1"/>
            </p:cNvSpPr>
            <p:nvPr/>
          </p:nvSpPr>
          <p:spPr bwMode="auto">
            <a:xfrm>
              <a:off x="2448" y="1344"/>
              <a:ext cx="1056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3216" y="2976"/>
              <a:ext cx="720" cy="6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 rot="-1611715">
              <a:off x="3168" y="2304"/>
              <a:ext cx="432" cy="4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 rot="-19650502">
              <a:off x="2304" y="2304"/>
              <a:ext cx="432" cy="4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2784" y="1536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46</a:t>
              </a:r>
            </a:p>
          </p:txBody>
        </p:sp>
      </p:grp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3429000" y="4876800"/>
            <a:ext cx="2590800" cy="717550"/>
            <a:chOff x="2160" y="3072"/>
            <a:chExt cx="1632" cy="452"/>
          </a:xfrm>
        </p:grpSpPr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2160" y="3072"/>
              <a:ext cx="4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46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360" y="3120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2524</TotalTime>
  <Words>635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Tempus Sans ITC</vt:lpstr>
      <vt:lpstr>Times New Roman</vt:lpstr>
      <vt:lpstr>High Voltage</vt:lpstr>
      <vt:lpstr>DNA Replication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must DNA replicate?</vt:lpstr>
      <vt:lpstr>Definition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Steps of Replication</vt:lpstr>
      <vt:lpstr>Semiconservative Replication</vt:lpstr>
    </vt:vector>
  </TitlesOfParts>
  <Company>NISD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 Notes</dc:title>
  <dc:creator>Thania Gottschalk</dc:creator>
  <cp:lastModifiedBy>Thania Gottschalk</cp:lastModifiedBy>
  <cp:revision>30</cp:revision>
  <cp:lastPrinted>1601-01-01T00:00:00Z</cp:lastPrinted>
  <dcterms:created xsi:type="dcterms:W3CDTF">2004-10-28T16:06:56Z</dcterms:created>
  <dcterms:modified xsi:type="dcterms:W3CDTF">2019-02-04T15:35:53Z</dcterms:modified>
</cp:coreProperties>
</file>