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8" r:id="rId2"/>
    <p:sldId id="259" r:id="rId3"/>
    <p:sldId id="257" r:id="rId4"/>
    <p:sldId id="264" r:id="rId5"/>
    <p:sldId id="265" r:id="rId6"/>
    <p:sldId id="275" r:id="rId7"/>
    <p:sldId id="267" r:id="rId8"/>
    <p:sldId id="277" r:id="rId9"/>
    <p:sldId id="269" r:id="rId10"/>
    <p:sldId id="268" r:id="rId11"/>
    <p:sldId id="280" r:id="rId12"/>
    <p:sldId id="281" r:id="rId13"/>
    <p:sldId id="279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FFFF"/>
    <a:srgbClr val="66FF66"/>
    <a:srgbClr val="00CC00"/>
    <a:srgbClr val="33CC33"/>
    <a:srgbClr val="29292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26B7-1975-49F3-B977-2EC1915A4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CDB0D-656F-4410-9327-A299279E4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FA6DF-75F7-4A6F-BC8D-70A63463D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FF959-B44A-4FA2-9C13-BD4FDC6A7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6B912-D993-44BF-9B9A-A88837E90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245C1-2275-4AE4-B171-BDB12594D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4FBEC-2B6E-4328-978C-88B4FEAF0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DDBC2-9D8C-4173-9AEA-2814BD177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07687-3D45-46CC-A1E5-2A92B25C8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49E16-1E51-4C6F-B5C0-43408015C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C9FA9-1AF1-4339-AF51-6DC94AA9E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ECE92-A5C4-43CE-A59F-0E7EA4F61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F6988-61F3-4723-90BB-E55031D00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3CDE74E-E00B-4422-840F-F83F2D741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52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736725"/>
          </a:xfrm>
        </p:spPr>
        <p:txBody>
          <a:bodyPr/>
          <a:lstStyle/>
          <a:p>
            <a:pPr eaLnBrk="1" hangingPunct="1"/>
            <a:r>
              <a:rPr lang="en-US" sz="6600" b="1" smtClean="0">
                <a:solidFill>
                  <a:srgbClr val="000000"/>
                </a:solidFill>
                <a:latin typeface="Segoe Print" pitchFamily="2" charset="0"/>
              </a:rPr>
              <a:t>Photosynthesis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733800"/>
            <a:ext cx="5410200" cy="1752600"/>
          </a:xfrm>
        </p:spPr>
        <p:txBody>
          <a:bodyPr/>
          <a:lstStyle/>
          <a:p>
            <a:pPr algn="r" eaLnBrk="1" hangingPunct="1"/>
            <a:r>
              <a:rPr lang="en-US" dirty="0" smtClean="0">
                <a:solidFill>
                  <a:srgbClr val="000000"/>
                </a:solidFill>
              </a:rPr>
              <a:t>How autotrophs (plants) manufacture their own food</a:t>
            </a:r>
          </a:p>
        </p:txBody>
      </p:sp>
      <p:pic>
        <p:nvPicPr>
          <p:cNvPr id="2052" name="Picture 7" descr="MCj023351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"/>
            <a:ext cx="203676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3" name="Group 10"/>
          <p:cNvGrpSpPr>
            <a:grpSpLocks noChangeAspect="1"/>
          </p:cNvGrpSpPr>
          <p:nvPr/>
        </p:nvGrpSpPr>
        <p:grpSpPr bwMode="auto">
          <a:xfrm rot="161934" flipH="1">
            <a:off x="473075" y="4114800"/>
            <a:ext cx="2068513" cy="2222500"/>
            <a:chOff x="298" y="2592"/>
            <a:chExt cx="1303" cy="1400"/>
          </a:xfrm>
        </p:grpSpPr>
        <p:sp>
          <p:nvSpPr>
            <p:cNvPr id="2054" name="AutoShape 9"/>
            <p:cNvSpPr>
              <a:spLocks noChangeAspect="1" noChangeArrowheads="1" noTextEdit="1"/>
            </p:cNvSpPr>
            <p:nvPr/>
          </p:nvSpPr>
          <p:spPr bwMode="auto">
            <a:xfrm>
              <a:off x="298" y="2592"/>
              <a:ext cx="1303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11"/>
            <p:cNvSpPr>
              <a:spLocks/>
            </p:cNvSpPr>
            <p:nvPr/>
          </p:nvSpPr>
          <p:spPr bwMode="auto">
            <a:xfrm>
              <a:off x="303" y="2631"/>
              <a:ext cx="1293" cy="1356"/>
            </a:xfrm>
            <a:custGeom>
              <a:avLst/>
              <a:gdLst>
                <a:gd name="T0" fmla="*/ 1238 w 1293"/>
                <a:gd name="T1" fmla="*/ 1052 h 1356"/>
                <a:gd name="T2" fmla="*/ 1267 w 1293"/>
                <a:gd name="T3" fmla="*/ 975 h 1356"/>
                <a:gd name="T4" fmla="*/ 1286 w 1293"/>
                <a:gd name="T5" fmla="*/ 883 h 1356"/>
                <a:gd name="T6" fmla="*/ 1293 w 1293"/>
                <a:gd name="T7" fmla="*/ 760 h 1356"/>
                <a:gd name="T8" fmla="*/ 1276 w 1293"/>
                <a:gd name="T9" fmla="*/ 634 h 1356"/>
                <a:gd name="T10" fmla="*/ 1214 w 1293"/>
                <a:gd name="T11" fmla="*/ 451 h 1356"/>
                <a:gd name="T12" fmla="*/ 1100 w 1293"/>
                <a:gd name="T13" fmla="*/ 280 h 1356"/>
                <a:gd name="T14" fmla="*/ 1045 w 1293"/>
                <a:gd name="T15" fmla="*/ 219 h 1356"/>
                <a:gd name="T16" fmla="*/ 955 w 1293"/>
                <a:gd name="T17" fmla="*/ 142 h 1356"/>
                <a:gd name="T18" fmla="*/ 859 w 1293"/>
                <a:gd name="T19" fmla="*/ 82 h 1356"/>
                <a:gd name="T20" fmla="*/ 777 w 1293"/>
                <a:gd name="T21" fmla="*/ 43 h 1356"/>
                <a:gd name="T22" fmla="*/ 692 w 1293"/>
                <a:gd name="T23" fmla="*/ 17 h 1356"/>
                <a:gd name="T24" fmla="*/ 581 w 1293"/>
                <a:gd name="T25" fmla="*/ 0 h 1356"/>
                <a:gd name="T26" fmla="*/ 514 w 1293"/>
                <a:gd name="T27" fmla="*/ 0 h 1356"/>
                <a:gd name="T28" fmla="*/ 420 w 1293"/>
                <a:gd name="T29" fmla="*/ 12 h 1356"/>
                <a:gd name="T30" fmla="*/ 408 w 1293"/>
                <a:gd name="T31" fmla="*/ 14 h 1356"/>
                <a:gd name="T32" fmla="*/ 335 w 1293"/>
                <a:gd name="T33" fmla="*/ 38 h 1356"/>
                <a:gd name="T34" fmla="*/ 292 w 1293"/>
                <a:gd name="T35" fmla="*/ 55 h 1356"/>
                <a:gd name="T36" fmla="*/ 253 w 1293"/>
                <a:gd name="T37" fmla="*/ 79 h 1356"/>
                <a:gd name="T38" fmla="*/ 198 w 1293"/>
                <a:gd name="T39" fmla="*/ 118 h 1356"/>
                <a:gd name="T40" fmla="*/ 190 w 1293"/>
                <a:gd name="T41" fmla="*/ 125 h 1356"/>
                <a:gd name="T42" fmla="*/ 157 w 1293"/>
                <a:gd name="T43" fmla="*/ 157 h 1356"/>
                <a:gd name="T44" fmla="*/ 82 w 1293"/>
                <a:gd name="T45" fmla="*/ 253 h 1356"/>
                <a:gd name="T46" fmla="*/ 38 w 1293"/>
                <a:gd name="T47" fmla="*/ 340 h 1356"/>
                <a:gd name="T48" fmla="*/ 19 w 1293"/>
                <a:gd name="T49" fmla="*/ 408 h 1356"/>
                <a:gd name="T50" fmla="*/ 5 w 1293"/>
                <a:gd name="T51" fmla="*/ 478 h 1356"/>
                <a:gd name="T52" fmla="*/ 0 w 1293"/>
                <a:gd name="T53" fmla="*/ 593 h 1356"/>
                <a:gd name="T54" fmla="*/ 9 w 1293"/>
                <a:gd name="T55" fmla="*/ 690 h 1356"/>
                <a:gd name="T56" fmla="*/ 60 w 1293"/>
                <a:gd name="T57" fmla="*/ 861 h 1356"/>
                <a:gd name="T58" fmla="*/ 152 w 1293"/>
                <a:gd name="T59" fmla="*/ 1025 h 1356"/>
                <a:gd name="T60" fmla="*/ 239 w 1293"/>
                <a:gd name="T61" fmla="*/ 1127 h 1356"/>
                <a:gd name="T62" fmla="*/ 393 w 1293"/>
                <a:gd name="T63" fmla="*/ 1250 h 1356"/>
                <a:gd name="T64" fmla="*/ 480 w 1293"/>
                <a:gd name="T65" fmla="*/ 1296 h 1356"/>
                <a:gd name="T66" fmla="*/ 555 w 1293"/>
                <a:gd name="T67" fmla="*/ 1322 h 1356"/>
                <a:gd name="T68" fmla="*/ 630 w 1293"/>
                <a:gd name="T69" fmla="*/ 1344 h 1356"/>
                <a:gd name="T70" fmla="*/ 748 w 1293"/>
                <a:gd name="T71" fmla="*/ 1356 h 1356"/>
                <a:gd name="T72" fmla="*/ 806 w 1293"/>
                <a:gd name="T73" fmla="*/ 1354 h 1356"/>
                <a:gd name="T74" fmla="*/ 897 w 1293"/>
                <a:gd name="T75" fmla="*/ 1337 h 1356"/>
                <a:gd name="T76" fmla="*/ 963 w 1293"/>
                <a:gd name="T77" fmla="*/ 1315 h 1356"/>
                <a:gd name="T78" fmla="*/ 1021 w 1293"/>
                <a:gd name="T79" fmla="*/ 1286 h 1356"/>
                <a:gd name="T80" fmla="*/ 1098 w 1293"/>
                <a:gd name="T81" fmla="*/ 1233 h 1356"/>
                <a:gd name="T82" fmla="*/ 1105 w 1293"/>
                <a:gd name="T83" fmla="*/ 1226 h 1356"/>
                <a:gd name="T84" fmla="*/ 1134 w 1293"/>
                <a:gd name="T85" fmla="*/ 1202 h 1356"/>
                <a:gd name="T86" fmla="*/ 1163 w 1293"/>
                <a:gd name="T87" fmla="*/ 1168 h 1356"/>
                <a:gd name="T88" fmla="*/ 1211 w 1293"/>
                <a:gd name="T89" fmla="*/ 1100 h 135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93"/>
                <a:gd name="T136" fmla="*/ 0 h 1356"/>
                <a:gd name="T137" fmla="*/ 1293 w 1293"/>
                <a:gd name="T138" fmla="*/ 1356 h 135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93" h="1356">
                  <a:moveTo>
                    <a:pt x="1211" y="1100"/>
                  </a:moveTo>
                  <a:lnTo>
                    <a:pt x="1211" y="1100"/>
                  </a:lnTo>
                  <a:lnTo>
                    <a:pt x="1238" y="1052"/>
                  </a:lnTo>
                  <a:lnTo>
                    <a:pt x="1257" y="1004"/>
                  </a:lnTo>
                  <a:lnTo>
                    <a:pt x="1267" y="975"/>
                  </a:lnTo>
                  <a:lnTo>
                    <a:pt x="1274" y="943"/>
                  </a:lnTo>
                  <a:lnTo>
                    <a:pt x="1281" y="914"/>
                  </a:lnTo>
                  <a:lnTo>
                    <a:pt x="1286" y="883"/>
                  </a:lnTo>
                  <a:lnTo>
                    <a:pt x="1291" y="854"/>
                  </a:lnTo>
                  <a:lnTo>
                    <a:pt x="1293" y="823"/>
                  </a:lnTo>
                  <a:lnTo>
                    <a:pt x="1293" y="760"/>
                  </a:lnTo>
                  <a:lnTo>
                    <a:pt x="1288" y="697"/>
                  </a:lnTo>
                  <a:lnTo>
                    <a:pt x="1276" y="634"/>
                  </a:lnTo>
                  <a:lnTo>
                    <a:pt x="1262" y="572"/>
                  </a:lnTo>
                  <a:lnTo>
                    <a:pt x="1240" y="511"/>
                  </a:lnTo>
                  <a:lnTo>
                    <a:pt x="1214" y="451"/>
                  </a:lnTo>
                  <a:lnTo>
                    <a:pt x="1182" y="391"/>
                  </a:lnTo>
                  <a:lnTo>
                    <a:pt x="1144" y="333"/>
                  </a:lnTo>
                  <a:lnTo>
                    <a:pt x="1100" y="280"/>
                  </a:lnTo>
                  <a:lnTo>
                    <a:pt x="1074" y="248"/>
                  </a:lnTo>
                  <a:lnTo>
                    <a:pt x="1045" y="219"/>
                  </a:lnTo>
                  <a:lnTo>
                    <a:pt x="1016" y="190"/>
                  </a:lnTo>
                  <a:lnTo>
                    <a:pt x="987" y="166"/>
                  </a:lnTo>
                  <a:lnTo>
                    <a:pt x="955" y="142"/>
                  </a:lnTo>
                  <a:lnTo>
                    <a:pt x="924" y="120"/>
                  </a:lnTo>
                  <a:lnTo>
                    <a:pt x="890" y="99"/>
                  </a:lnTo>
                  <a:lnTo>
                    <a:pt x="859" y="82"/>
                  </a:lnTo>
                  <a:lnTo>
                    <a:pt x="818" y="60"/>
                  </a:lnTo>
                  <a:lnTo>
                    <a:pt x="777" y="43"/>
                  </a:lnTo>
                  <a:lnTo>
                    <a:pt x="736" y="29"/>
                  </a:lnTo>
                  <a:lnTo>
                    <a:pt x="692" y="17"/>
                  </a:lnTo>
                  <a:lnTo>
                    <a:pt x="656" y="9"/>
                  </a:lnTo>
                  <a:lnTo>
                    <a:pt x="618" y="4"/>
                  </a:lnTo>
                  <a:lnTo>
                    <a:pt x="581" y="0"/>
                  </a:lnTo>
                  <a:lnTo>
                    <a:pt x="545" y="0"/>
                  </a:lnTo>
                  <a:lnTo>
                    <a:pt x="514" y="0"/>
                  </a:lnTo>
                  <a:lnTo>
                    <a:pt x="482" y="2"/>
                  </a:lnTo>
                  <a:lnTo>
                    <a:pt x="451" y="4"/>
                  </a:lnTo>
                  <a:lnTo>
                    <a:pt x="420" y="12"/>
                  </a:lnTo>
                  <a:lnTo>
                    <a:pt x="408" y="14"/>
                  </a:lnTo>
                  <a:lnTo>
                    <a:pt x="371" y="24"/>
                  </a:lnTo>
                  <a:lnTo>
                    <a:pt x="335" y="38"/>
                  </a:lnTo>
                  <a:lnTo>
                    <a:pt x="326" y="41"/>
                  </a:lnTo>
                  <a:lnTo>
                    <a:pt x="292" y="55"/>
                  </a:lnTo>
                  <a:lnTo>
                    <a:pt x="260" y="74"/>
                  </a:lnTo>
                  <a:lnTo>
                    <a:pt x="253" y="79"/>
                  </a:lnTo>
                  <a:lnTo>
                    <a:pt x="224" y="99"/>
                  </a:lnTo>
                  <a:lnTo>
                    <a:pt x="198" y="118"/>
                  </a:lnTo>
                  <a:lnTo>
                    <a:pt x="190" y="125"/>
                  </a:lnTo>
                  <a:lnTo>
                    <a:pt x="186" y="128"/>
                  </a:lnTo>
                  <a:lnTo>
                    <a:pt x="157" y="157"/>
                  </a:lnTo>
                  <a:lnTo>
                    <a:pt x="128" y="185"/>
                  </a:lnTo>
                  <a:lnTo>
                    <a:pt x="104" y="219"/>
                  </a:lnTo>
                  <a:lnTo>
                    <a:pt x="82" y="253"/>
                  </a:lnTo>
                  <a:lnTo>
                    <a:pt x="58" y="294"/>
                  </a:lnTo>
                  <a:lnTo>
                    <a:pt x="38" y="340"/>
                  </a:lnTo>
                  <a:lnTo>
                    <a:pt x="29" y="374"/>
                  </a:lnTo>
                  <a:lnTo>
                    <a:pt x="19" y="408"/>
                  </a:lnTo>
                  <a:lnTo>
                    <a:pt x="9" y="441"/>
                  </a:lnTo>
                  <a:lnTo>
                    <a:pt x="5" y="478"/>
                  </a:lnTo>
                  <a:lnTo>
                    <a:pt x="0" y="516"/>
                  </a:lnTo>
                  <a:lnTo>
                    <a:pt x="0" y="555"/>
                  </a:lnTo>
                  <a:lnTo>
                    <a:pt x="0" y="593"/>
                  </a:lnTo>
                  <a:lnTo>
                    <a:pt x="2" y="634"/>
                  </a:lnTo>
                  <a:lnTo>
                    <a:pt x="9" y="690"/>
                  </a:lnTo>
                  <a:lnTo>
                    <a:pt x="22" y="748"/>
                  </a:lnTo>
                  <a:lnTo>
                    <a:pt x="38" y="806"/>
                  </a:lnTo>
                  <a:lnTo>
                    <a:pt x="60" y="861"/>
                  </a:lnTo>
                  <a:lnTo>
                    <a:pt x="87" y="917"/>
                  </a:lnTo>
                  <a:lnTo>
                    <a:pt x="118" y="972"/>
                  </a:lnTo>
                  <a:lnTo>
                    <a:pt x="152" y="1025"/>
                  </a:lnTo>
                  <a:lnTo>
                    <a:pt x="193" y="1076"/>
                  </a:lnTo>
                  <a:lnTo>
                    <a:pt x="239" y="1127"/>
                  </a:lnTo>
                  <a:lnTo>
                    <a:pt x="287" y="1173"/>
                  </a:lnTo>
                  <a:lnTo>
                    <a:pt x="340" y="1214"/>
                  </a:lnTo>
                  <a:lnTo>
                    <a:pt x="393" y="1250"/>
                  </a:lnTo>
                  <a:lnTo>
                    <a:pt x="437" y="1274"/>
                  </a:lnTo>
                  <a:lnTo>
                    <a:pt x="480" y="1296"/>
                  </a:lnTo>
                  <a:lnTo>
                    <a:pt x="516" y="1310"/>
                  </a:lnTo>
                  <a:lnTo>
                    <a:pt x="555" y="1322"/>
                  </a:lnTo>
                  <a:lnTo>
                    <a:pt x="591" y="1334"/>
                  </a:lnTo>
                  <a:lnTo>
                    <a:pt x="630" y="1344"/>
                  </a:lnTo>
                  <a:lnTo>
                    <a:pt x="690" y="1351"/>
                  </a:lnTo>
                  <a:lnTo>
                    <a:pt x="748" y="1356"/>
                  </a:lnTo>
                  <a:lnTo>
                    <a:pt x="777" y="1354"/>
                  </a:lnTo>
                  <a:lnTo>
                    <a:pt x="806" y="1354"/>
                  </a:lnTo>
                  <a:lnTo>
                    <a:pt x="852" y="1347"/>
                  </a:lnTo>
                  <a:lnTo>
                    <a:pt x="897" y="1337"/>
                  </a:lnTo>
                  <a:lnTo>
                    <a:pt x="912" y="1332"/>
                  </a:lnTo>
                  <a:lnTo>
                    <a:pt x="963" y="1315"/>
                  </a:lnTo>
                  <a:lnTo>
                    <a:pt x="1011" y="1293"/>
                  </a:lnTo>
                  <a:lnTo>
                    <a:pt x="1021" y="1286"/>
                  </a:lnTo>
                  <a:lnTo>
                    <a:pt x="1059" y="1262"/>
                  </a:lnTo>
                  <a:lnTo>
                    <a:pt x="1098" y="1233"/>
                  </a:lnTo>
                  <a:lnTo>
                    <a:pt x="1105" y="1226"/>
                  </a:lnTo>
                  <a:lnTo>
                    <a:pt x="1107" y="1226"/>
                  </a:lnTo>
                  <a:lnTo>
                    <a:pt x="1134" y="1202"/>
                  </a:lnTo>
                  <a:lnTo>
                    <a:pt x="1158" y="1175"/>
                  </a:lnTo>
                  <a:lnTo>
                    <a:pt x="1163" y="1168"/>
                  </a:lnTo>
                  <a:lnTo>
                    <a:pt x="1189" y="1134"/>
                  </a:lnTo>
                  <a:lnTo>
                    <a:pt x="1211" y="1100"/>
                  </a:lnTo>
                  <a:close/>
                </a:path>
              </a:pathLst>
            </a:custGeom>
            <a:solidFill>
              <a:srgbClr val="FCE8B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12"/>
            <p:cNvSpPr>
              <a:spLocks/>
            </p:cNvSpPr>
            <p:nvPr/>
          </p:nvSpPr>
          <p:spPr bwMode="auto">
            <a:xfrm>
              <a:off x="580" y="3516"/>
              <a:ext cx="676" cy="471"/>
            </a:xfrm>
            <a:custGeom>
              <a:avLst/>
              <a:gdLst>
                <a:gd name="T0" fmla="*/ 0 w 676"/>
                <a:gd name="T1" fmla="*/ 0 h 471"/>
                <a:gd name="T2" fmla="*/ 73 w 676"/>
                <a:gd name="T3" fmla="*/ 394 h 471"/>
                <a:gd name="T4" fmla="*/ 73 w 676"/>
                <a:gd name="T5" fmla="*/ 394 h 471"/>
                <a:gd name="T6" fmla="*/ 92 w 676"/>
                <a:gd name="T7" fmla="*/ 404 h 471"/>
                <a:gd name="T8" fmla="*/ 114 w 676"/>
                <a:gd name="T9" fmla="*/ 413 h 471"/>
                <a:gd name="T10" fmla="*/ 143 w 676"/>
                <a:gd name="T11" fmla="*/ 425 h 471"/>
                <a:gd name="T12" fmla="*/ 176 w 676"/>
                <a:gd name="T13" fmla="*/ 440 h 471"/>
                <a:gd name="T14" fmla="*/ 217 w 676"/>
                <a:gd name="T15" fmla="*/ 452 h 471"/>
                <a:gd name="T16" fmla="*/ 263 w 676"/>
                <a:gd name="T17" fmla="*/ 462 h 471"/>
                <a:gd name="T18" fmla="*/ 312 w 676"/>
                <a:gd name="T19" fmla="*/ 469 h 471"/>
                <a:gd name="T20" fmla="*/ 312 w 676"/>
                <a:gd name="T21" fmla="*/ 469 h 471"/>
                <a:gd name="T22" fmla="*/ 345 w 676"/>
                <a:gd name="T23" fmla="*/ 471 h 471"/>
                <a:gd name="T24" fmla="*/ 379 w 676"/>
                <a:gd name="T25" fmla="*/ 471 h 471"/>
                <a:gd name="T26" fmla="*/ 415 w 676"/>
                <a:gd name="T27" fmla="*/ 469 h 471"/>
                <a:gd name="T28" fmla="*/ 449 w 676"/>
                <a:gd name="T29" fmla="*/ 464 h 471"/>
                <a:gd name="T30" fmla="*/ 485 w 676"/>
                <a:gd name="T31" fmla="*/ 454 h 471"/>
                <a:gd name="T32" fmla="*/ 522 w 676"/>
                <a:gd name="T33" fmla="*/ 442 h 471"/>
                <a:gd name="T34" fmla="*/ 558 w 676"/>
                <a:gd name="T35" fmla="*/ 425 h 471"/>
                <a:gd name="T36" fmla="*/ 594 w 676"/>
                <a:gd name="T37" fmla="*/ 406 h 471"/>
                <a:gd name="T38" fmla="*/ 676 w 676"/>
                <a:gd name="T39" fmla="*/ 44 h 471"/>
                <a:gd name="T40" fmla="*/ 676 w 676"/>
                <a:gd name="T41" fmla="*/ 44 h 471"/>
                <a:gd name="T42" fmla="*/ 635 w 676"/>
                <a:gd name="T43" fmla="*/ 51 h 471"/>
                <a:gd name="T44" fmla="*/ 591 w 676"/>
                <a:gd name="T45" fmla="*/ 56 h 471"/>
                <a:gd name="T46" fmla="*/ 550 w 676"/>
                <a:gd name="T47" fmla="*/ 58 h 471"/>
                <a:gd name="T48" fmla="*/ 507 w 676"/>
                <a:gd name="T49" fmla="*/ 58 h 471"/>
                <a:gd name="T50" fmla="*/ 423 w 676"/>
                <a:gd name="T51" fmla="*/ 58 h 471"/>
                <a:gd name="T52" fmla="*/ 338 w 676"/>
                <a:gd name="T53" fmla="*/ 54 h 471"/>
                <a:gd name="T54" fmla="*/ 251 w 676"/>
                <a:gd name="T55" fmla="*/ 44 h 471"/>
                <a:gd name="T56" fmla="*/ 167 w 676"/>
                <a:gd name="T57" fmla="*/ 32 h 471"/>
                <a:gd name="T58" fmla="*/ 82 w 676"/>
                <a:gd name="T59" fmla="*/ 17 h 471"/>
                <a:gd name="T60" fmla="*/ 0 w 676"/>
                <a:gd name="T61" fmla="*/ 0 h 471"/>
                <a:gd name="T62" fmla="*/ 0 w 676"/>
                <a:gd name="T63" fmla="*/ 0 h 47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76"/>
                <a:gd name="T97" fmla="*/ 0 h 471"/>
                <a:gd name="T98" fmla="*/ 676 w 676"/>
                <a:gd name="T99" fmla="*/ 471 h 47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76" h="471">
                  <a:moveTo>
                    <a:pt x="0" y="0"/>
                  </a:moveTo>
                  <a:lnTo>
                    <a:pt x="73" y="394"/>
                  </a:lnTo>
                  <a:lnTo>
                    <a:pt x="92" y="404"/>
                  </a:lnTo>
                  <a:lnTo>
                    <a:pt x="114" y="413"/>
                  </a:lnTo>
                  <a:lnTo>
                    <a:pt x="143" y="425"/>
                  </a:lnTo>
                  <a:lnTo>
                    <a:pt x="176" y="440"/>
                  </a:lnTo>
                  <a:lnTo>
                    <a:pt x="217" y="452"/>
                  </a:lnTo>
                  <a:lnTo>
                    <a:pt x="263" y="462"/>
                  </a:lnTo>
                  <a:lnTo>
                    <a:pt x="312" y="469"/>
                  </a:lnTo>
                  <a:lnTo>
                    <a:pt x="345" y="471"/>
                  </a:lnTo>
                  <a:lnTo>
                    <a:pt x="379" y="471"/>
                  </a:lnTo>
                  <a:lnTo>
                    <a:pt x="415" y="469"/>
                  </a:lnTo>
                  <a:lnTo>
                    <a:pt x="449" y="464"/>
                  </a:lnTo>
                  <a:lnTo>
                    <a:pt x="485" y="454"/>
                  </a:lnTo>
                  <a:lnTo>
                    <a:pt x="522" y="442"/>
                  </a:lnTo>
                  <a:lnTo>
                    <a:pt x="558" y="425"/>
                  </a:lnTo>
                  <a:lnTo>
                    <a:pt x="594" y="406"/>
                  </a:lnTo>
                  <a:lnTo>
                    <a:pt x="676" y="44"/>
                  </a:lnTo>
                  <a:lnTo>
                    <a:pt x="635" y="51"/>
                  </a:lnTo>
                  <a:lnTo>
                    <a:pt x="591" y="56"/>
                  </a:lnTo>
                  <a:lnTo>
                    <a:pt x="550" y="58"/>
                  </a:lnTo>
                  <a:lnTo>
                    <a:pt x="507" y="58"/>
                  </a:lnTo>
                  <a:lnTo>
                    <a:pt x="423" y="58"/>
                  </a:lnTo>
                  <a:lnTo>
                    <a:pt x="338" y="54"/>
                  </a:lnTo>
                  <a:lnTo>
                    <a:pt x="251" y="44"/>
                  </a:lnTo>
                  <a:lnTo>
                    <a:pt x="167" y="32"/>
                  </a:lnTo>
                  <a:lnTo>
                    <a:pt x="82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664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13"/>
            <p:cNvSpPr>
              <a:spLocks/>
            </p:cNvSpPr>
            <p:nvPr/>
          </p:nvSpPr>
          <p:spPr bwMode="auto">
            <a:xfrm>
              <a:off x="556" y="3393"/>
              <a:ext cx="731" cy="203"/>
            </a:xfrm>
            <a:custGeom>
              <a:avLst/>
              <a:gdLst>
                <a:gd name="T0" fmla="*/ 700 w 731"/>
                <a:gd name="T1" fmla="*/ 167 h 203"/>
                <a:gd name="T2" fmla="*/ 731 w 731"/>
                <a:gd name="T3" fmla="*/ 49 h 203"/>
                <a:gd name="T4" fmla="*/ 731 w 731"/>
                <a:gd name="T5" fmla="*/ 49 h 203"/>
                <a:gd name="T6" fmla="*/ 688 w 731"/>
                <a:gd name="T7" fmla="*/ 56 h 203"/>
                <a:gd name="T8" fmla="*/ 644 w 731"/>
                <a:gd name="T9" fmla="*/ 61 h 203"/>
                <a:gd name="T10" fmla="*/ 601 w 731"/>
                <a:gd name="T11" fmla="*/ 63 h 203"/>
                <a:gd name="T12" fmla="*/ 555 w 731"/>
                <a:gd name="T13" fmla="*/ 66 h 203"/>
                <a:gd name="T14" fmla="*/ 461 w 731"/>
                <a:gd name="T15" fmla="*/ 66 h 203"/>
                <a:gd name="T16" fmla="*/ 367 w 731"/>
                <a:gd name="T17" fmla="*/ 58 h 203"/>
                <a:gd name="T18" fmla="*/ 273 w 731"/>
                <a:gd name="T19" fmla="*/ 49 h 203"/>
                <a:gd name="T20" fmla="*/ 179 w 731"/>
                <a:gd name="T21" fmla="*/ 34 h 203"/>
                <a:gd name="T22" fmla="*/ 89 w 731"/>
                <a:gd name="T23" fmla="*/ 17 h 203"/>
                <a:gd name="T24" fmla="*/ 0 w 731"/>
                <a:gd name="T25" fmla="*/ 0 h 203"/>
                <a:gd name="T26" fmla="*/ 24 w 731"/>
                <a:gd name="T27" fmla="*/ 123 h 203"/>
                <a:gd name="T28" fmla="*/ 24 w 731"/>
                <a:gd name="T29" fmla="*/ 123 h 203"/>
                <a:gd name="T30" fmla="*/ 32 w 731"/>
                <a:gd name="T31" fmla="*/ 131 h 203"/>
                <a:gd name="T32" fmla="*/ 44 w 731"/>
                <a:gd name="T33" fmla="*/ 138 h 203"/>
                <a:gd name="T34" fmla="*/ 73 w 731"/>
                <a:gd name="T35" fmla="*/ 150 h 203"/>
                <a:gd name="T36" fmla="*/ 106 w 731"/>
                <a:gd name="T37" fmla="*/ 162 h 203"/>
                <a:gd name="T38" fmla="*/ 147 w 731"/>
                <a:gd name="T39" fmla="*/ 174 h 203"/>
                <a:gd name="T40" fmla="*/ 193 w 731"/>
                <a:gd name="T41" fmla="*/ 181 h 203"/>
                <a:gd name="T42" fmla="*/ 244 w 731"/>
                <a:gd name="T43" fmla="*/ 189 h 203"/>
                <a:gd name="T44" fmla="*/ 295 w 731"/>
                <a:gd name="T45" fmla="*/ 196 h 203"/>
                <a:gd name="T46" fmla="*/ 348 w 731"/>
                <a:gd name="T47" fmla="*/ 198 h 203"/>
                <a:gd name="T48" fmla="*/ 403 w 731"/>
                <a:gd name="T49" fmla="*/ 203 h 203"/>
                <a:gd name="T50" fmla="*/ 456 w 731"/>
                <a:gd name="T51" fmla="*/ 203 h 203"/>
                <a:gd name="T52" fmla="*/ 507 w 731"/>
                <a:gd name="T53" fmla="*/ 201 h 203"/>
                <a:gd name="T54" fmla="*/ 558 w 731"/>
                <a:gd name="T55" fmla="*/ 198 h 203"/>
                <a:gd name="T56" fmla="*/ 601 w 731"/>
                <a:gd name="T57" fmla="*/ 193 h 203"/>
                <a:gd name="T58" fmla="*/ 642 w 731"/>
                <a:gd name="T59" fmla="*/ 186 h 203"/>
                <a:gd name="T60" fmla="*/ 673 w 731"/>
                <a:gd name="T61" fmla="*/ 179 h 203"/>
                <a:gd name="T62" fmla="*/ 700 w 731"/>
                <a:gd name="T63" fmla="*/ 167 h 203"/>
                <a:gd name="T64" fmla="*/ 700 w 731"/>
                <a:gd name="T65" fmla="*/ 167 h 2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31"/>
                <a:gd name="T100" fmla="*/ 0 h 203"/>
                <a:gd name="T101" fmla="*/ 731 w 731"/>
                <a:gd name="T102" fmla="*/ 203 h 2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31" h="203">
                  <a:moveTo>
                    <a:pt x="700" y="167"/>
                  </a:moveTo>
                  <a:lnTo>
                    <a:pt x="731" y="49"/>
                  </a:lnTo>
                  <a:lnTo>
                    <a:pt x="688" y="56"/>
                  </a:lnTo>
                  <a:lnTo>
                    <a:pt x="644" y="61"/>
                  </a:lnTo>
                  <a:lnTo>
                    <a:pt x="601" y="63"/>
                  </a:lnTo>
                  <a:lnTo>
                    <a:pt x="555" y="66"/>
                  </a:lnTo>
                  <a:lnTo>
                    <a:pt x="461" y="66"/>
                  </a:lnTo>
                  <a:lnTo>
                    <a:pt x="367" y="58"/>
                  </a:lnTo>
                  <a:lnTo>
                    <a:pt x="273" y="49"/>
                  </a:lnTo>
                  <a:lnTo>
                    <a:pt x="179" y="34"/>
                  </a:lnTo>
                  <a:lnTo>
                    <a:pt x="89" y="17"/>
                  </a:lnTo>
                  <a:lnTo>
                    <a:pt x="0" y="0"/>
                  </a:lnTo>
                  <a:lnTo>
                    <a:pt x="24" y="123"/>
                  </a:lnTo>
                  <a:lnTo>
                    <a:pt x="32" y="131"/>
                  </a:lnTo>
                  <a:lnTo>
                    <a:pt x="44" y="138"/>
                  </a:lnTo>
                  <a:lnTo>
                    <a:pt x="73" y="150"/>
                  </a:lnTo>
                  <a:lnTo>
                    <a:pt x="106" y="162"/>
                  </a:lnTo>
                  <a:lnTo>
                    <a:pt x="147" y="174"/>
                  </a:lnTo>
                  <a:lnTo>
                    <a:pt x="193" y="181"/>
                  </a:lnTo>
                  <a:lnTo>
                    <a:pt x="244" y="189"/>
                  </a:lnTo>
                  <a:lnTo>
                    <a:pt x="295" y="196"/>
                  </a:lnTo>
                  <a:lnTo>
                    <a:pt x="348" y="198"/>
                  </a:lnTo>
                  <a:lnTo>
                    <a:pt x="403" y="203"/>
                  </a:lnTo>
                  <a:lnTo>
                    <a:pt x="456" y="203"/>
                  </a:lnTo>
                  <a:lnTo>
                    <a:pt x="507" y="201"/>
                  </a:lnTo>
                  <a:lnTo>
                    <a:pt x="558" y="198"/>
                  </a:lnTo>
                  <a:lnTo>
                    <a:pt x="601" y="193"/>
                  </a:lnTo>
                  <a:lnTo>
                    <a:pt x="642" y="186"/>
                  </a:lnTo>
                  <a:lnTo>
                    <a:pt x="673" y="179"/>
                  </a:lnTo>
                  <a:lnTo>
                    <a:pt x="700" y="167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4"/>
            <p:cNvSpPr>
              <a:spLocks/>
            </p:cNvSpPr>
            <p:nvPr/>
          </p:nvSpPr>
          <p:spPr bwMode="auto">
            <a:xfrm>
              <a:off x="527" y="3145"/>
              <a:ext cx="825" cy="391"/>
            </a:xfrm>
            <a:custGeom>
              <a:avLst/>
              <a:gdLst>
                <a:gd name="T0" fmla="*/ 780 w 825"/>
                <a:gd name="T1" fmla="*/ 364 h 391"/>
                <a:gd name="T2" fmla="*/ 825 w 825"/>
                <a:gd name="T3" fmla="*/ 67 h 391"/>
                <a:gd name="T4" fmla="*/ 825 w 825"/>
                <a:gd name="T5" fmla="*/ 67 h 391"/>
                <a:gd name="T6" fmla="*/ 806 w 825"/>
                <a:gd name="T7" fmla="*/ 60 h 391"/>
                <a:gd name="T8" fmla="*/ 758 w 825"/>
                <a:gd name="T9" fmla="*/ 46 h 391"/>
                <a:gd name="T10" fmla="*/ 678 w 825"/>
                <a:gd name="T11" fmla="*/ 29 h 391"/>
                <a:gd name="T12" fmla="*/ 630 w 825"/>
                <a:gd name="T13" fmla="*/ 19 h 391"/>
                <a:gd name="T14" fmla="*/ 577 w 825"/>
                <a:gd name="T15" fmla="*/ 12 h 391"/>
                <a:gd name="T16" fmla="*/ 517 w 825"/>
                <a:gd name="T17" fmla="*/ 5 h 391"/>
                <a:gd name="T18" fmla="*/ 451 w 825"/>
                <a:gd name="T19" fmla="*/ 0 h 391"/>
                <a:gd name="T20" fmla="*/ 384 w 825"/>
                <a:gd name="T21" fmla="*/ 0 h 391"/>
                <a:gd name="T22" fmla="*/ 312 w 825"/>
                <a:gd name="T23" fmla="*/ 0 h 391"/>
                <a:gd name="T24" fmla="*/ 237 w 825"/>
                <a:gd name="T25" fmla="*/ 5 h 391"/>
                <a:gd name="T26" fmla="*/ 159 w 825"/>
                <a:gd name="T27" fmla="*/ 14 h 391"/>
                <a:gd name="T28" fmla="*/ 80 w 825"/>
                <a:gd name="T29" fmla="*/ 31 h 391"/>
                <a:gd name="T30" fmla="*/ 0 w 825"/>
                <a:gd name="T31" fmla="*/ 50 h 391"/>
                <a:gd name="T32" fmla="*/ 22 w 825"/>
                <a:gd name="T33" fmla="*/ 326 h 391"/>
                <a:gd name="T34" fmla="*/ 22 w 825"/>
                <a:gd name="T35" fmla="*/ 326 h 391"/>
                <a:gd name="T36" fmla="*/ 68 w 825"/>
                <a:gd name="T37" fmla="*/ 340 h 391"/>
                <a:gd name="T38" fmla="*/ 114 w 825"/>
                <a:gd name="T39" fmla="*/ 350 h 391"/>
                <a:gd name="T40" fmla="*/ 159 w 825"/>
                <a:gd name="T41" fmla="*/ 362 h 391"/>
                <a:gd name="T42" fmla="*/ 208 w 825"/>
                <a:gd name="T43" fmla="*/ 369 h 391"/>
                <a:gd name="T44" fmla="*/ 254 w 825"/>
                <a:gd name="T45" fmla="*/ 376 h 391"/>
                <a:gd name="T46" fmla="*/ 302 w 825"/>
                <a:gd name="T47" fmla="*/ 381 h 391"/>
                <a:gd name="T48" fmla="*/ 398 w 825"/>
                <a:gd name="T49" fmla="*/ 388 h 391"/>
                <a:gd name="T50" fmla="*/ 495 w 825"/>
                <a:gd name="T51" fmla="*/ 391 h 391"/>
                <a:gd name="T52" fmla="*/ 589 w 825"/>
                <a:gd name="T53" fmla="*/ 386 h 391"/>
                <a:gd name="T54" fmla="*/ 686 w 825"/>
                <a:gd name="T55" fmla="*/ 379 h 391"/>
                <a:gd name="T56" fmla="*/ 780 w 825"/>
                <a:gd name="T57" fmla="*/ 364 h 391"/>
                <a:gd name="T58" fmla="*/ 780 w 825"/>
                <a:gd name="T59" fmla="*/ 364 h 39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25"/>
                <a:gd name="T91" fmla="*/ 0 h 391"/>
                <a:gd name="T92" fmla="*/ 825 w 825"/>
                <a:gd name="T93" fmla="*/ 391 h 39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25" h="391">
                  <a:moveTo>
                    <a:pt x="780" y="364"/>
                  </a:moveTo>
                  <a:lnTo>
                    <a:pt x="825" y="67"/>
                  </a:lnTo>
                  <a:lnTo>
                    <a:pt x="806" y="60"/>
                  </a:lnTo>
                  <a:lnTo>
                    <a:pt x="758" y="46"/>
                  </a:lnTo>
                  <a:lnTo>
                    <a:pt x="678" y="29"/>
                  </a:lnTo>
                  <a:lnTo>
                    <a:pt x="630" y="19"/>
                  </a:lnTo>
                  <a:lnTo>
                    <a:pt x="577" y="12"/>
                  </a:lnTo>
                  <a:lnTo>
                    <a:pt x="517" y="5"/>
                  </a:lnTo>
                  <a:lnTo>
                    <a:pt x="451" y="0"/>
                  </a:lnTo>
                  <a:lnTo>
                    <a:pt x="384" y="0"/>
                  </a:lnTo>
                  <a:lnTo>
                    <a:pt x="312" y="0"/>
                  </a:lnTo>
                  <a:lnTo>
                    <a:pt x="237" y="5"/>
                  </a:lnTo>
                  <a:lnTo>
                    <a:pt x="159" y="14"/>
                  </a:lnTo>
                  <a:lnTo>
                    <a:pt x="80" y="31"/>
                  </a:lnTo>
                  <a:lnTo>
                    <a:pt x="0" y="50"/>
                  </a:lnTo>
                  <a:lnTo>
                    <a:pt x="22" y="326"/>
                  </a:lnTo>
                  <a:lnTo>
                    <a:pt x="68" y="340"/>
                  </a:lnTo>
                  <a:lnTo>
                    <a:pt x="114" y="350"/>
                  </a:lnTo>
                  <a:lnTo>
                    <a:pt x="159" y="362"/>
                  </a:lnTo>
                  <a:lnTo>
                    <a:pt x="208" y="369"/>
                  </a:lnTo>
                  <a:lnTo>
                    <a:pt x="254" y="376"/>
                  </a:lnTo>
                  <a:lnTo>
                    <a:pt x="302" y="381"/>
                  </a:lnTo>
                  <a:lnTo>
                    <a:pt x="398" y="388"/>
                  </a:lnTo>
                  <a:lnTo>
                    <a:pt x="495" y="391"/>
                  </a:lnTo>
                  <a:lnTo>
                    <a:pt x="589" y="386"/>
                  </a:lnTo>
                  <a:lnTo>
                    <a:pt x="686" y="379"/>
                  </a:lnTo>
                  <a:lnTo>
                    <a:pt x="780" y="364"/>
                  </a:lnTo>
                  <a:close/>
                </a:path>
              </a:pathLst>
            </a:custGeom>
            <a:solidFill>
              <a:srgbClr val="A4664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5"/>
            <p:cNvSpPr>
              <a:spLocks/>
            </p:cNvSpPr>
            <p:nvPr/>
          </p:nvSpPr>
          <p:spPr bwMode="auto">
            <a:xfrm>
              <a:off x="880" y="3002"/>
              <a:ext cx="74" cy="114"/>
            </a:xfrm>
            <a:custGeom>
              <a:avLst/>
              <a:gdLst>
                <a:gd name="T0" fmla="*/ 2 w 74"/>
                <a:gd name="T1" fmla="*/ 8 h 114"/>
                <a:gd name="T2" fmla="*/ 2 w 74"/>
                <a:gd name="T3" fmla="*/ 8 h 114"/>
                <a:gd name="T4" fmla="*/ 0 w 74"/>
                <a:gd name="T5" fmla="*/ 10 h 114"/>
                <a:gd name="T6" fmla="*/ 2 w 74"/>
                <a:gd name="T7" fmla="*/ 15 h 114"/>
                <a:gd name="T8" fmla="*/ 4 w 74"/>
                <a:gd name="T9" fmla="*/ 17 h 114"/>
                <a:gd name="T10" fmla="*/ 7 w 74"/>
                <a:gd name="T11" fmla="*/ 20 h 114"/>
                <a:gd name="T12" fmla="*/ 7 w 74"/>
                <a:gd name="T13" fmla="*/ 20 h 114"/>
                <a:gd name="T14" fmla="*/ 16 w 74"/>
                <a:gd name="T15" fmla="*/ 24 h 114"/>
                <a:gd name="T16" fmla="*/ 24 w 74"/>
                <a:gd name="T17" fmla="*/ 29 h 114"/>
                <a:gd name="T18" fmla="*/ 33 w 74"/>
                <a:gd name="T19" fmla="*/ 39 h 114"/>
                <a:gd name="T20" fmla="*/ 43 w 74"/>
                <a:gd name="T21" fmla="*/ 49 h 114"/>
                <a:gd name="T22" fmla="*/ 50 w 74"/>
                <a:gd name="T23" fmla="*/ 63 h 114"/>
                <a:gd name="T24" fmla="*/ 55 w 74"/>
                <a:gd name="T25" fmla="*/ 82 h 114"/>
                <a:gd name="T26" fmla="*/ 57 w 74"/>
                <a:gd name="T27" fmla="*/ 104 h 114"/>
                <a:gd name="T28" fmla="*/ 57 w 74"/>
                <a:gd name="T29" fmla="*/ 104 h 114"/>
                <a:gd name="T30" fmla="*/ 57 w 74"/>
                <a:gd name="T31" fmla="*/ 107 h 114"/>
                <a:gd name="T32" fmla="*/ 60 w 74"/>
                <a:gd name="T33" fmla="*/ 109 h 114"/>
                <a:gd name="T34" fmla="*/ 62 w 74"/>
                <a:gd name="T35" fmla="*/ 111 h 114"/>
                <a:gd name="T36" fmla="*/ 65 w 74"/>
                <a:gd name="T37" fmla="*/ 114 h 114"/>
                <a:gd name="T38" fmla="*/ 65 w 74"/>
                <a:gd name="T39" fmla="*/ 114 h 114"/>
                <a:gd name="T40" fmla="*/ 70 w 74"/>
                <a:gd name="T41" fmla="*/ 111 h 114"/>
                <a:gd name="T42" fmla="*/ 72 w 74"/>
                <a:gd name="T43" fmla="*/ 111 h 114"/>
                <a:gd name="T44" fmla="*/ 74 w 74"/>
                <a:gd name="T45" fmla="*/ 107 h 114"/>
                <a:gd name="T46" fmla="*/ 74 w 74"/>
                <a:gd name="T47" fmla="*/ 104 h 114"/>
                <a:gd name="T48" fmla="*/ 74 w 74"/>
                <a:gd name="T49" fmla="*/ 104 h 114"/>
                <a:gd name="T50" fmla="*/ 74 w 74"/>
                <a:gd name="T51" fmla="*/ 90 h 114"/>
                <a:gd name="T52" fmla="*/ 74 w 74"/>
                <a:gd name="T53" fmla="*/ 78 h 114"/>
                <a:gd name="T54" fmla="*/ 67 w 74"/>
                <a:gd name="T55" fmla="*/ 56 h 114"/>
                <a:gd name="T56" fmla="*/ 57 w 74"/>
                <a:gd name="T57" fmla="*/ 39 h 114"/>
                <a:gd name="T58" fmla="*/ 45 w 74"/>
                <a:gd name="T59" fmla="*/ 24 h 114"/>
                <a:gd name="T60" fmla="*/ 33 w 74"/>
                <a:gd name="T61" fmla="*/ 15 h 114"/>
                <a:gd name="T62" fmla="*/ 24 w 74"/>
                <a:gd name="T63" fmla="*/ 8 h 114"/>
                <a:gd name="T64" fmla="*/ 14 w 74"/>
                <a:gd name="T65" fmla="*/ 0 h 114"/>
                <a:gd name="T66" fmla="*/ 14 w 74"/>
                <a:gd name="T67" fmla="*/ 0 h 114"/>
                <a:gd name="T68" fmla="*/ 9 w 74"/>
                <a:gd name="T69" fmla="*/ 0 h 114"/>
                <a:gd name="T70" fmla="*/ 7 w 74"/>
                <a:gd name="T71" fmla="*/ 3 h 114"/>
                <a:gd name="T72" fmla="*/ 4 w 74"/>
                <a:gd name="T73" fmla="*/ 3 h 114"/>
                <a:gd name="T74" fmla="*/ 2 w 74"/>
                <a:gd name="T75" fmla="*/ 8 h 114"/>
                <a:gd name="T76" fmla="*/ 2 w 74"/>
                <a:gd name="T77" fmla="*/ 8 h 11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4"/>
                <a:gd name="T118" fmla="*/ 0 h 114"/>
                <a:gd name="T119" fmla="*/ 74 w 74"/>
                <a:gd name="T120" fmla="*/ 114 h 11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4" h="114">
                  <a:moveTo>
                    <a:pt x="2" y="8"/>
                  </a:moveTo>
                  <a:lnTo>
                    <a:pt x="2" y="8"/>
                  </a:lnTo>
                  <a:lnTo>
                    <a:pt x="0" y="10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7" y="20"/>
                  </a:lnTo>
                  <a:lnTo>
                    <a:pt x="16" y="24"/>
                  </a:lnTo>
                  <a:lnTo>
                    <a:pt x="24" y="29"/>
                  </a:lnTo>
                  <a:lnTo>
                    <a:pt x="33" y="39"/>
                  </a:lnTo>
                  <a:lnTo>
                    <a:pt x="43" y="49"/>
                  </a:lnTo>
                  <a:lnTo>
                    <a:pt x="50" y="63"/>
                  </a:lnTo>
                  <a:lnTo>
                    <a:pt x="55" y="82"/>
                  </a:lnTo>
                  <a:lnTo>
                    <a:pt x="57" y="104"/>
                  </a:lnTo>
                  <a:lnTo>
                    <a:pt x="57" y="107"/>
                  </a:lnTo>
                  <a:lnTo>
                    <a:pt x="60" y="109"/>
                  </a:lnTo>
                  <a:lnTo>
                    <a:pt x="62" y="111"/>
                  </a:lnTo>
                  <a:lnTo>
                    <a:pt x="65" y="114"/>
                  </a:lnTo>
                  <a:lnTo>
                    <a:pt x="70" y="111"/>
                  </a:lnTo>
                  <a:lnTo>
                    <a:pt x="72" y="111"/>
                  </a:lnTo>
                  <a:lnTo>
                    <a:pt x="74" y="107"/>
                  </a:lnTo>
                  <a:lnTo>
                    <a:pt x="74" y="104"/>
                  </a:lnTo>
                  <a:lnTo>
                    <a:pt x="74" y="90"/>
                  </a:lnTo>
                  <a:lnTo>
                    <a:pt x="74" y="78"/>
                  </a:lnTo>
                  <a:lnTo>
                    <a:pt x="67" y="56"/>
                  </a:lnTo>
                  <a:lnTo>
                    <a:pt x="57" y="39"/>
                  </a:lnTo>
                  <a:lnTo>
                    <a:pt x="45" y="24"/>
                  </a:lnTo>
                  <a:lnTo>
                    <a:pt x="33" y="15"/>
                  </a:lnTo>
                  <a:lnTo>
                    <a:pt x="24" y="8"/>
                  </a:lnTo>
                  <a:lnTo>
                    <a:pt x="14" y="0"/>
                  </a:lnTo>
                  <a:lnTo>
                    <a:pt x="9" y="0"/>
                  </a:lnTo>
                  <a:lnTo>
                    <a:pt x="7" y="3"/>
                  </a:lnTo>
                  <a:lnTo>
                    <a:pt x="4" y="3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7893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6"/>
            <p:cNvSpPr>
              <a:spLocks/>
            </p:cNvSpPr>
            <p:nvPr/>
          </p:nvSpPr>
          <p:spPr bwMode="auto">
            <a:xfrm>
              <a:off x="969" y="2809"/>
              <a:ext cx="176" cy="172"/>
            </a:xfrm>
            <a:custGeom>
              <a:avLst/>
              <a:gdLst>
                <a:gd name="T0" fmla="*/ 101 w 176"/>
                <a:gd name="T1" fmla="*/ 3 h 172"/>
                <a:gd name="T2" fmla="*/ 101 w 176"/>
                <a:gd name="T3" fmla="*/ 3 h 172"/>
                <a:gd name="T4" fmla="*/ 89 w 176"/>
                <a:gd name="T5" fmla="*/ 10 h 172"/>
                <a:gd name="T6" fmla="*/ 77 w 176"/>
                <a:gd name="T7" fmla="*/ 17 h 172"/>
                <a:gd name="T8" fmla="*/ 67 w 176"/>
                <a:gd name="T9" fmla="*/ 27 h 172"/>
                <a:gd name="T10" fmla="*/ 58 w 176"/>
                <a:gd name="T11" fmla="*/ 39 h 172"/>
                <a:gd name="T12" fmla="*/ 41 w 176"/>
                <a:gd name="T13" fmla="*/ 63 h 172"/>
                <a:gd name="T14" fmla="*/ 26 w 176"/>
                <a:gd name="T15" fmla="*/ 90 h 172"/>
                <a:gd name="T16" fmla="*/ 17 w 176"/>
                <a:gd name="T17" fmla="*/ 114 h 172"/>
                <a:gd name="T18" fmla="*/ 7 w 176"/>
                <a:gd name="T19" fmla="*/ 138 h 172"/>
                <a:gd name="T20" fmla="*/ 2 w 176"/>
                <a:gd name="T21" fmla="*/ 160 h 172"/>
                <a:gd name="T22" fmla="*/ 2 w 176"/>
                <a:gd name="T23" fmla="*/ 160 h 172"/>
                <a:gd name="T24" fmla="*/ 0 w 176"/>
                <a:gd name="T25" fmla="*/ 164 h 172"/>
                <a:gd name="T26" fmla="*/ 2 w 176"/>
                <a:gd name="T27" fmla="*/ 167 h 172"/>
                <a:gd name="T28" fmla="*/ 5 w 176"/>
                <a:gd name="T29" fmla="*/ 169 h 172"/>
                <a:gd name="T30" fmla="*/ 7 w 176"/>
                <a:gd name="T31" fmla="*/ 172 h 172"/>
                <a:gd name="T32" fmla="*/ 7 w 176"/>
                <a:gd name="T33" fmla="*/ 172 h 172"/>
                <a:gd name="T34" fmla="*/ 12 w 176"/>
                <a:gd name="T35" fmla="*/ 172 h 172"/>
                <a:gd name="T36" fmla="*/ 14 w 176"/>
                <a:gd name="T37" fmla="*/ 169 h 172"/>
                <a:gd name="T38" fmla="*/ 17 w 176"/>
                <a:gd name="T39" fmla="*/ 167 h 172"/>
                <a:gd name="T40" fmla="*/ 19 w 176"/>
                <a:gd name="T41" fmla="*/ 164 h 172"/>
                <a:gd name="T42" fmla="*/ 19 w 176"/>
                <a:gd name="T43" fmla="*/ 164 h 172"/>
                <a:gd name="T44" fmla="*/ 26 w 176"/>
                <a:gd name="T45" fmla="*/ 145 h 172"/>
                <a:gd name="T46" fmla="*/ 31 w 176"/>
                <a:gd name="T47" fmla="*/ 123 h 172"/>
                <a:gd name="T48" fmla="*/ 41 w 176"/>
                <a:gd name="T49" fmla="*/ 99 h 172"/>
                <a:gd name="T50" fmla="*/ 55 w 176"/>
                <a:gd name="T51" fmla="*/ 75 h 172"/>
                <a:gd name="T52" fmla="*/ 70 w 176"/>
                <a:gd name="T53" fmla="*/ 53 h 172"/>
                <a:gd name="T54" fmla="*/ 77 w 176"/>
                <a:gd name="T55" fmla="*/ 41 h 172"/>
                <a:gd name="T56" fmla="*/ 87 w 176"/>
                <a:gd name="T57" fmla="*/ 34 h 172"/>
                <a:gd name="T58" fmla="*/ 96 w 176"/>
                <a:gd name="T59" fmla="*/ 27 h 172"/>
                <a:gd name="T60" fmla="*/ 106 w 176"/>
                <a:gd name="T61" fmla="*/ 22 h 172"/>
                <a:gd name="T62" fmla="*/ 106 w 176"/>
                <a:gd name="T63" fmla="*/ 22 h 172"/>
                <a:gd name="T64" fmla="*/ 120 w 176"/>
                <a:gd name="T65" fmla="*/ 17 h 172"/>
                <a:gd name="T66" fmla="*/ 133 w 176"/>
                <a:gd name="T67" fmla="*/ 20 h 172"/>
                <a:gd name="T68" fmla="*/ 147 w 176"/>
                <a:gd name="T69" fmla="*/ 24 h 172"/>
                <a:gd name="T70" fmla="*/ 161 w 176"/>
                <a:gd name="T71" fmla="*/ 32 h 172"/>
                <a:gd name="T72" fmla="*/ 161 w 176"/>
                <a:gd name="T73" fmla="*/ 32 h 172"/>
                <a:gd name="T74" fmla="*/ 166 w 176"/>
                <a:gd name="T75" fmla="*/ 34 h 172"/>
                <a:gd name="T76" fmla="*/ 169 w 176"/>
                <a:gd name="T77" fmla="*/ 34 h 172"/>
                <a:gd name="T78" fmla="*/ 174 w 176"/>
                <a:gd name="T79" fmla="*/ 32 h 172"/>
                <a:gd name="T80" fmla="*/ 176 w 176"/>
                <a:gd name="T81" fmla="*/ 29 h 172"/>
                <a:gd name="T82" fmla="*/ 176 w 176"/>
                <a:gd name="T83" fmla="*/ 29 h 172"/>
                <a:gd name="T84" fmla="*/ 176 w 176"/>
                <a:gd name="T85" fmla="*/ 27 h 172"/>
                <a:gd name="T86" fmla="*/ 176 w 176"/>
                <a:gd name="T87" fmla="*/ 22 h 172"/>
                <a:gd name="T88" fmla="*/ 176 w 176"/>
                <a:gd name="T89" fmla="*/ 20 h 172"/>
                <a:gd name="T90" fmla="*/ 174 w 176"/>
                <a:gd name="T91" fmla="*/ 17 h 172"/>
                <a:gd name="T92" fmla="*/ 174 w 176"/>
                <a:gd name="T93" fmla="*/ 17 h 172"/>
                <a:gd name="T94" fmla="*/ 154 w 176"/>
                <a:gd name="T95" fmla="*/ 5 h 172"/>
                <a:gd name="T96" fmla="*/ 137 w 176"/>
                <a:gd name="T97" fmla="*/ 0 h 172"/>
                <a:gd name="T98" fmla="*/ 118 w 176"/>
                <a:gd name="T99" fmla="*/ 0 h 172"/>
                <a:gd name="T100" fmla="*/ 101 w 176"/>
                <a:gd name="T101" fmla="*/ 3 h 172"/>
                <a:gd name="T102" fmla="*/ 101 w 176"/>
                <a:gd name="T103" fmla="*/ 3 h 1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6"/>
                <a:gd name="T157" fmla="*/ 0 h 172"/>
                <a:gd name="T158" fmla="*/ 176 w 176"/>
                <a:gd name="T159" fmla="*/ 172 h 1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6" h="172">
                  <a:moveTo>
                    <a:pt x="101" y="3"/>
                  </a:moveTo>
                  <a:lnTo>
                    <a:pt x="101" y="3"/>
                  </a:lnTo>
                  <a:lnTo>
                    <a:pt x="89" y="10"/>
                  </a:lnTo>
                  <a:lnTo>
                    <a:pt x="77" y="17"/>
                  </a:lnTo>
                  <a:lnTo>
                    <a:pt x="67" y="27"/>
                  </a:lnTo>
                  <a:lnTo>
                    <a:pt x="58" y="39"/>
                  </a:lnTo>
                  <a:lnTo>
                    <a:pt x="41" y="63"/>
                  </a:lnTo>
                  <a:lnTo>
                    <a:pt x="26" y="90"/>
                  </a:lnTo>
                  <a:lnTo>
                    <a:pt x="17" y="114"/>
                  </a:lnTo>
                  <a:lnTo>
                    <a:pt x="7" y="138"/>
                  </a:lnTo>
                  <a:lnTo>
                    <a:pt x="2" y="160"/>
                  </a:lnTo>
                  <a:lnTo>
                    <a:pt x="0" y="164"/>
                  </a:lnTo>
                  <a:lnTo>
                    <a:pt x="2" y="167"/>
                  </a:lnTo>
                  <a:lnTo>
                    <a:pt x="5" y="169"/>
                  </a:lnTo>
                  <a:lnTo>
                    <a:pt x="7" y="172"/>
                  </a:lnTo>
                  <a:lnTo>
                    <a:pt x="12" y="172"/>
                  </a:lnTo>
                  <a:lnTo>
                    <a:pt x="14" y="169"/>
                  </a:lnTo>
                  <a:lnTo>
                    <a:pt x="17" y="167"/>
                  </a:lnTo>
                  <a:lnTo>
                    <a:pt x="19" y="164"/>
                  </a:lnTo>
                  <a:lnTo>
                    <a:pt x="26" y="145"/>
                  </a:lnTo>
                  <a:lnTo>
                    <a:pt x="31" y="123"/>
                  </a:lnTo>
                  <a:lnTo>
                    <a:pt x="41" y="99"/>
                  </a:lnTo>
                  <a:lnTo>
                    <a:pt x="55" y="75"/>
                  </a:lnTo>
                  <a:lnTo>
                    <a:pt x="70" y="53"/>
                  </a:lnTo>
                  <a:lnTo>
                    <a:pt x="77" y="41"/>
                  </a:lnTo>
                  <a:lnTo>
                    <a:pt x="87" y="34"/>
                  </a:lnTo>
                  <a:lnTo>
                    <a:pt x="96" y="27"/>
                  </a:lnTo>
                  <a:lnTo>
                    <a:pt x="106" y="22"/>
                  </a:lnTo>
                  <a:lnTo>
                    <a:pt x="120" y="17"/>
                  </a:lnTo>
                  <a:lnTo>
                    <a:pt x="133" y="20"/>
                  </a:lnTo>
                  <a:lnTo>
                    <a:pt x="147" y="24"/>
                  </a:lnTo>
                  <a:lnTo>
                    <a:pt x="161" y="32"/>
                  </a:lnTo>
                  <a:lnTo>
                    <a:pt x="166" y="34"/>
                  </a:lnTo>
                  <a:lnTo>
                    <a:pt x="169" y="34"/>
                  </a:lnTo>
                  <a:lnTo>
                    <a:pt x="174" y="32"/>
                  </a:lnTo>
                  <a:lnTo>
                    <a:pt x="176" y="29"/>
                  </a:lnTo>
                  <a:lnTo>
                    <a:pt x="176" y="27"/>
                  </a:lnTo>
                  <a:lnTo>
                    <a:pt x="176" y="22"/>
                  </a:lnTo>
                  <a:lnTo>
                    <a:pt x="176" y="20"/>
                  </a:lnTo>
                  <a:lnTo>
                    <a:pt x="174" y="17"/>
                  </a:lnTo>
                  <a:lnTo>
                    <a:pt x="154" y="5"/>
                  </a:lnTo>
                  <a:lnTo>
                    <a:pt x="137" y="0"/>
                  </a:lnTo>
                  <a:lnTo>
                    <a:pt x="118" y="0"/>
                  </a:lnTo>
                  <a:lnTo>
                    <a:pt x="101" y="3"/>
                  </a:lnTo>
                  <a:close/>
                </a:path>
              </a:pathLst>
            </a:custGeom>
            <a:solidFill>
              <a:srgbClr val="7893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7"/>
            <p:cNvSpPr>
              <a:spLocks/>
            </p:cNvSpPr>
            <p:nvPr/>
          </p:nvSpPr>
          <p:spPr bwMode="auto">
            <a:xfrm>
              <a:off x="715" y="2937"/>
              <a:ext cx="181" cy="140"/>
            </a:xfrm>
            <a:custGeom>
              <a:avLst/>
              <a:gdLst>
                <a:gd name="T0" fmla="*/ 172 w 181"/>
                <a:gd name="T1" fmla="*/ 80 h 140"/>
                <a:gd name="T2" fmla="*/ 172 w 181"/>
                <a:gd name="T3" fmla="*/ 80 h 140"/>
                <a:gd name="T4" fmla="*/ 179 w 181"/>
                <a:gd name="T5" fmla="*/ 68 h 140"/>
                <a:gd name="T6" fmla="*/ 181 w 181"/>
                <a:gd name="T7" fmla="*/ 58 h 140"/>
                <a:gd name="T8" fmla="*/ 181 w 181"/>
                <a:gd name="T9" fmla="*/ 44 h 140"/>
                <a:gd name="T10" fmla="*/ 181 w 181"/>
                <a:gd name="T11" fmla="*/ 36 h 140"/>
                <a:gd name="T12" fmla="*/ 177 w 181"/>
                <a:gd name="T13" fmla="*/ 29 h 140"/>
                <a:gd name="T14" fmla="*/ 169 w 181"/>
                <a:gd name="T15" fmla="*/ 22 h 140"/>
                <a:gd name="T16" fmla="*/ 162 w 181"/>
                <a:gd name="T17" fmla="*/ 17 h 140"/>
                <a:gd name="T18" fmla="*/ 150 w 181"/>
                <a:gd name="T19" fmla="*/ 10 h 140"/>
                <a:gd name="T20" fmla="*/ 136 w 181"/>
                <a:gd name="T21" fmla="*/ 5 h 140"/>
                <a:gd name="T22" fmla="*/ 116 w 181"/>
                <a:gd name="T23" fmla="*/ 3 h 140"/>
                <a:gd name="T24" fmla="*/ 95 w 181"/>
                <a:gd name="T25" fmla="*/ 0 h 140"/>
                <a:gd name="T26" fmla="*/ 95 w 181"/>
                <a:gd name="T27" fmla="*/ 0 h 140"/>
                <a:gd name="T28" fmla="*/ 73 w 181"/>
                <a:gd name="T29" fmla="*/ 0 h 140"/>
                <a:gd name="T30" fmla="*/ 54 w 181"/>
                <a:gd name="T31" fmla="*/ 3 h 140"/>
                <a:gd name="T32" fmla="*/ 37 w 181"/>
                <a:gd name="T33" fmla="*/ 10 h 140"/>
                <a:gd name="T34" fmla="*/ 25 w 181"/>
                <a:gd name="T35" fmla="*/ 17 h 140"/>
                <a:gd name="T36" fmla="*/ 5 w 181"/>
                <a:gd name="T37" fmla="*/ 32 h 140"/>
                <a:gd name="T38" fmla="*/ 0 w 181"/>
                <a:gd name="T39" fmla="*/ 36 h 140"/>
                <a:gd name="T40" fmla="*/ 0 w 181"/>
                <a:gd name="T41" fmla="*/ 36 h 140"/>
                <a:gd name="T42" fmla="*/ 5 w 181"/>
                <a:gd name="T43" fmla="*/ 39 h 140"/>
                <a:gd name="T44" fmla="*/ 22 w 181"/>
                <a:gd name="T45" fmla="*/ 41 h 140"/>
                <a:gd name="T46" fmla="*/ 32 w 181"/>
                <a:gd name="T47" fmla="*/ 46 h 140"/>
                <a:gd name="T48" fmla="*/ 44 w 181"/>
                <a:gd name="T49" fmla="*/ 56 h 140"/>
                <a:gd name="T50" fmla="*/ 56 w 181"/>
                <a:gd name="T51" fmla="*/ 65 h 140"/>
                <a:gd name="T52" fmla="*/ 68 w 181"/>
                <a:gd name="T53" fmla="*/ 80 h 140"/>
                <a:gd name="T54" fmla="*/ 68 w 181"/>
                <a:gd name="T55" fmla="*/ 80 h 140"/>
                <a:gd name="T56" fmla="*/ 82 w 181"/>
                <a:gd name="T57" fmla="*/ 102 h 140"/>
                <a:gd name="T58" fmla="*/ 99 w 181"/>
                <a:gd name="T59" fmla="*/ 118 h 140"/>
                <a:gd name="T60" fmla="*/ 116 w 181"/>
                <a:gd name="T61" fmla="*/ 131 h 140"/>
                <a:gd name="T62" fmla="*/ 131 w 181"/>
                <a:gd name="T63" fmla="*/ 138 h 140"/>
                <a:gd name="T64" fmla="*/ 138 w 181"/>
                <a:gd name="T65" fmla="*/ 140 h 140"/>
                <a:gd name="T66" fmla="*/ 145 w 181"/>
                <a:gd name="T67" fmla="*/ 138 h 140"/>
                <a:gd name="T68" fmla="*/ 152 w 181"/>
                <a:gd name="T69" fmla="*/ 135 h 140"/>
                <a:gd name="T70" fmla="*/ 157 w 181"/>
                <a:gd name="T71" fmla="*/ 131 h 140"/>
                <a:gd name="T72" fmla="*/ 162 w 181"/>
                <a:gd name="T73" fmla="*/ 121 h 140"/>
                <a:gd name="T74" fmla="*/ 167 w 181"/>
                <a:gd name="T75" fmla="*/ 111 h 140"/>
                <a:gd name="T76" fmla="*/ 169 w 181"/>
                <a:gd name="T77" fmla="*/ 97 h 140"/>
                <a:gd name="T78" fmla="*/ 172 w 181"/>
                <a:gd name="T79" fmla="*/ 80 h 140"/>
                <a:gd name="T80" fmla="*/ 172 w 181"/>
                <a:gd name="T81" fmla="*/ 80 h 14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1"/>
                <a:gd name="T124" fmla="*/ 0 h 140"/>
                <a:gd name="T125" fmla="*/ 181 w 181"/>
                <a:gd name="T126" fmla="*/ 140 h 14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1" h="140">
                  <a:moveTo>
                    <a:pt x="172" y="80"/>
                  </a:moveTo>
                  <a:lnTo>
                    <a:pt x="172" y="80"/>
                  </a:lnTo>
                  <a:lnTo>
                    <a:pt x="179" y="68"/>
                  </a:lnTo>
                  <a:lnTo>
                    <a:pt x="181" y="58"/>
                  </a:lnTo>
                  <a:lnTo>
                    <a:pt x="181" y="44"/>
                  </a:lnTo>
                  <a:lnTo>
                    <a:pt x="181" y="36"/>
                  </a:lnTo>
                  <a:lnTo>
                    <a:pt x="177" y="29"/>
                  </a:lnTo>
                  <a:lnTo>
                    <a:pt x="169" y="22"/>
                  </a:lnTo>
                  <a:lnTo>
                    <a:pt x="162" y="17"/>
                  </a:lnTo>
                  <a:lnTo>
                    <a:pt x="150" y="10"/>
                  </a:lnTo>
                  <a:lnTo>
                    <a:pt x="136" y="5"/>
                  </a:lnTo>
                  <a:lnTo>
                    <a:pt x="116" y="3"/>
                  </a:lnTo>
                  <a:lnTo>
                    <a:pt x="95" y="0"/>
                  </a:lnTo>
                  <a:lnTo>
                    <a:pt x="73" y="0"/>
                  </a:lnTo>
                  <a:lnTo>
                    <a:pt x="54" y="3"/>
                  </a:lnTo>
                  <a:lnTo>
                    <a:pt x="37" y="10"/>
                  </a:lnTo>
                  <a:lnTo>
                    <a:pt x="25" y="17"/>
                  </a:lnTo>
                  <a:lnTo>
                    <a:pt x="5" y="32"/>
                  </a:lnTo>
                  <a:lnTo>
                    <a:pt x="0" y="36"/>
                  </a:lnTo>
                  <a:lnTo>
                    <a:pt x="5" y="39"/>
                  </a:lnTo>
                  <a:lnTo>
                    <a:pt x="22" y="41"/>
                  </a:lnTo>
                  <a:lnTo>
                    <a:pt x="32" y="46"/>
                  </a:lnTo>
                  <a:lnTo>
                    <a:pt x="44" y="56"/>
                  </a:lnTo>
                  <a:lnTo>
                    <a:pt x="56" y="65"/>
                  </a:lnTo>
                  <a:lnTo>
                    <a:pt x="68" y="80"/>
                  </a:lnTo>
                  <a:lnTo>
                    <a:pt x="82" y="102"/>
                  </a:lnTo>
                  <a:lnTo>
                    <a:pt x="99" y="118"/>
                  </a:lnTo>
                  <a:lnTo>
                    <a:pt x="116" y="131"/>
                  </a:lnTo>
                  <a:lnTo>
                    <a:pt x="131" y="138"/>
                  </a:lnTo>
                  <a:lnTo>
                    <a:pt x="138" y="140"/>
                  </a:lnTo>
                  <a:lnTo>
                    <a:pt x="145" y="138"/>
                  </a:lnTo>
                  <a:lnTo>
                    <a:pt x="152" y="135"/>
                  </a:lnTo>
                  <a:lnTo>
                    <a:pt x="157" y="131"/>
                  </a:lnTo>
                  <a:lnTo>
                    <a:pt x="162" y="121"/>
                  </a:lnTo>
                  <a:lnTo>
                    <a:pt x="167" y="111"/>
                  </a:lnTo>
                  <a:lnTo>
                    <a:pt x="169" y="97"/>
                  </a:lnTo>
                  <a:lnTo>
                    <a:pt x="172" y="80"/>
                  </a:lnTo>
                  <a:close/>
                </a:path>
              </a:pathLst>
            </a:custGeom>
            <a:solidFill>
              <a:srgbClr val="7893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8"/>
            <p:cNvSpPr>
              <a:spLocks/>
            </p:cNvSpPr>
            <p:nvPr/>
          </p:nvSpPr>
          <p:spPr bwMode="auto">
            <a:xfrm>
              <a:off x="1089" y="2775"/>
              <a:ext cx="210" cy="140"/>
            </a:xfrm>
            <a:custGeom>
              <a:avLst/>
              <a:gdLst>
                <a:gd name="T0" fmla="*/ 25 w 210"/>
                <a:gd name="T1" fmla="*/ 49 h 140"/>
                <a:gd name="T2" fmla="*/ 25 w 210"/>
                <a:gd name="T3" fmla="*/ 49 h 140"/>
                <a:gd name="T4" fmla="*/ 29 w 210"/>
                <a:gd name="T5" fmla="*/ 34 h 140"/>
                <a:gd name="T6" fmla="*/ 34 w 210"/>
                <a:gd name="T7" fmla="*/ 20 h 140"/>
                <a:gd name="T8" fmla="*/ 39 w 210"/>
                <a:gd name="T9" fmla="*/ 15 h 140"/>
                <a:gd name="T10" fmla="*/ 44 w 210"/>
                <a:gd name="T11" fmla="*/ 8 h 140"/>
                <a:gd name="T12" fmla="*/ 54 w 210"/>
                <a:gd name="T13" fmla="*/ 5 h 140"/>
                <a:gd name="T14" fmla="*/ 61 w 210"/>
                <a:gd name="T15" fmla="*/ 3 h 140"/>
                <a:gd name="T16" fmla="*/ 73 w 210"/>
                <a:gd name="T17" fmla="*/ 0 h 140"/>
                <a:gd name="T18" fmla="*/ 85 w 210"/>
                <a:gd name="T19" fmla="*/ 3 h 140"/>
                <a:gd name="T20" fmla="*/ 99 w 210"/>
                <a:gd name="T21" fmla="*/ 8 h 140"/>
                <a:gd name="T22" fmla="*/ 116 w 210"/>
                <a:gd name="T23" fmla="*/ 17 h 140"/>
                <a:gd name="T24" fmla="*/ 136 w 210"/>
                <a:gd name="T25" fmla="*/ 29 h 140"/>
                <a:gd name="T26" fmla="*/ 157 w 210"/>
                <a:gd name="T27" fmla="*/ 46 h 140"/>
                <a:gd name="T28" fmla="*/ 157 w 210"/>
                <a:gd name="T29" fmla="*/ 46 h 140"/>
                <a:gd name="T30" fmla="*/ 177 w 210"/>
                <a:gd name="T31" fmla="*/ 63 h 140"/>
                <a:gd name="T32" fmla="*/ 191 w 210"/>
                <a:gd name="T33" fmla="*/ 78 h 140"/>
                <a:gd name="T34" fmla="*/ 198 w 210"/>
                <a:gd name="T35" fmla="*/ 92 h 140"/>
                <a:gd name="T36" fmla="*/ 206 w 210"/>
                <a:gd name="T37" fmla="*/ 107 h 140"/>
                <a:gd name="T38" fmla="*/ 208 w 210"/>
                <a:gd name="T39" fmla="*/ 116 h 140"/>
                <a:gd name="T40" fmla="*/ 210 w 210"/>
                <a:gd name="T41" fmla="*/ 126 h 140"/>
                <a:gd name="T42" fmla="*/ 210 w 210"/>
                <a:gd name="T43" fmla="*/ 131 h 140"/>
                <a:gd name="T44" fmla="*/ 210 w 210"/>
                <a:gd name="T45" fmla="*/ 131 h 140"/>
                <a:gd name="T46" fmla="*/ 203 w 210"/>
                <a:gd name="T47" fmla="*/ 131 h 140"/>
                <a:gd name="T48" fmla="*/ 186 w 210"/>
                <a:gd name="T49" fmla="*/ 128 h 140"/>
                <a:gd name="T50" fmla="*/ 160 w 210"/>
                <a:gd name="T51" fmla="*/ 128 h 140"/>
                <a:gd name="T52" fmla="*/ 119 w 210"/>
                <a:gd name="T53" fmla="*/ 133 h 140"/>
                <a:gd name="T54" fmla="*/ 119 w 210"/>
                <a:gd name="T55" fmla="*/ 133 h 140"/>
                <a:gd name="T56" fmla="*/ 87 w 210"/>
                <a:gd name="T57" fmla="*/ 138 h 140"/>
                <a:gd name="T58" fmla="*/ 61 w 210"/>
                <a:gd name="T59" fmla="*/ 140 h 140"/>
                <a:gd name="T60" fmla="*/ 34 w 210"/>
                <a:gd name="T61" fmla="*/ 138 h 140"/>
                <a:gd name="T62" fmla="*/ 25 w 210"/>
                <a:gd name="T63" fmla="*/ 133 h 140"/>
                <a:gd name="T64" fmla="*/ 15 w 210"/>
                <a:gd name="T65" fmla="*/ 131 h 140"/>
                <a:gd name="T66" fmla="*/ 8 w 210"/>
                <a:gd name="T67" fmla="*/ 124 h 140"/>
                <a:gd name="T68" fmla="*/ 3 w 210"/>
                <a:gd name="T69" fmla="*/ 119 h 140"/>
                <a:gd name="T70" fmla="*/ 0 w 210"/>
                <a:gd name="T71" fmla="*/ 109 h 140"/>
                <a:gd name="T72" fmla="*/ 0 w 210"/>
                <a:gd name="T73" fmla="*/ 102 h 140"/>
                <a:gd name="T74" fmla="*/ 0 w 210"/>
                <a:gd name="T75" fmla="*/ 90 h 140"/>
                <a:gd name="T76" fmla="*/ 5 w 210"/>
                <a:gd name="T77" fmla="*/ 78 h 140"/>
                <a:gd name="T78" fmla="*/ 15 w 210"/>
                <a:gd name="T79" fmla="*/ 63 h 140"/>
                <a:gd name="T80" fmla="*/ 25 w 210"/>
                <a:gd name="T81" fmla="*/ 49 h 140"/>
                <a:gd name="T82" fmla="*/ 25 w 210"/>
                <a:gd name="T83" fmla="*/ 49 h 14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0"/>
                <a:gd name="T127" fmla="*/ 0 h 140"/>
                <a:gd name="T128" fmla="*/ 210 w 210"/>
                <a:gd name="T129" fmla="*/ 140 h 14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0" h="140">
                  <a:moveTo>
                    <a:pt x="25" y="49"/>
                  </a:moveTo>
                  <a:lnTo>
                    <a:pt x="25" y="49"/>
                  </a:lnTo>
                  <a:lnTo>
                    <a:pt x="29" y="34"/>
                  </a:lnTo>
                  <a:lnTo>
                    <a:pt x="34" y="20"/>
                  </a:lnTo>
                  <a:lnTo>
                    <a:pt x="39" y="15"/>
                  </a:lnTo>
                  <a:lnTo>
                    <a:pt x="44" y="8"/>
                  </a:lnTo>
                  <a:lnTo>
                    <a:pt x="54" y="5"/>
                  </a:lnTo>
                  <a:lnTo>
                    <a:pt x="61" y="3"/>
                  </a:lnTo>
                  <a:lnTo>
                    <a:pt x="73" y="0"/>
                  </a:lnTo>
                  <a:lnTo>
                    <a:pt x="85" y="3"/>
                  </a:lnTo>
                  <a:lnTo>
                    <a:pt x="99" y="8"/>
                  </a:lnTo>
                  <a:lnTo>
                    <a:pt x="116" y="17"/>
                  </a:lnTo>
                  <a:lnTo>
                    <a:pt x="136" y="29"/>
                  </a:lnTo>
                  <a:lnTo>
                    <a:pt x="157" y="46"/>
                  </a:lnTo>
                  <a:lnTo>
                    <a:pt x="177" y="63"/>
                  </a:lnTo>
                  <a:lnTo>
                    <a:pt x="191" y="78"/>
                  </a:lnTo>
                  <a:lnTo>
                    <a:pt x="198" y="92"/>
                  </a:lnTo>
                  <a:lnTo>
                    <a:pt x="206" y="107"/>
                  </a:lnTo>
                  <a:lnTo>
                    <a:pt x="208" y="116"/>
                  </a:lnTo>
                  <a:lnTo>
                    <a:pt x="210" y="126"/>
                  </a:lnTo>
                  <a:lnTo>
                    <a:pt x="210" y="131"/>
                  </a:lnTo>
                  <a:lnTo>
                    <a:pt x="203" y="131"/>
                  </a:lnTo>
                  <a:lnTo>
                    <a:pt x="186" y="128"/>
                  </a:lnTo>
                  <a:lnTo>
                    <a:pt x="160" y="128"/>
                  </a:lnTo>
                  <a:lnTo>
                    <a:pt x="119" y="133"/>
                  </a:lnTo>
                  <a:lnTo>
                    <a:pt x="87" y="138"/>
                  </a:lnTo>
                  <a:lnTo>
                    <a:pt x="61" y="140"/>
                  </a:lnTo>
                  <a:lnTo>
                    <a:pt x="34" y="138"/>
                  </a:lnTo>
                  <a:lnTo>
                    <a:pt x="25" y="133"/>
                  </a:lnTo>
                  <a:lnTo>
                    <a:pt x="15" y="131"/>
                  </a:lnTo>
                  <a:lnTo>
                    <a:pt x="8" y="124"/>
                  </a:lnTo>
                  <a:lnTo>
                    <a:pt x="3" y="119"/>
                  </a:lnTo>
                  <a:lnTo>
                    <a:pt x="0" y="109"/>
                  </a:lnTo>
                  <a:lnTo>
                    <a:pt x="0" y="102"/>
                  </a:lnTo>
                  <a:lnTo>
                    <a:pt x="0" y="90"/>
                  </a:lnTo>
                  <a:lnTo>
                    <a:pt x="5" y="78"/>
                  </a:lnTo>
                  <a:lnTo>
                    <a:pt x="15" y="63"/>
                  </a:lnTo>
                  <a:lnTo>
                    <a:pt x="25" y="49"/>
                  </a:lnTo>
                  <a:close/>
                </a:path>
              </a:pathLst>
            </a:custGeom>
            <a:solidFill>
              <a:srgbClr val="7893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9"/>
            <p:cNvSpPr>
              <a:spLocks/>
            </p:cNvSpPr>
            <p:nvPr/>
          </p:nvSpPr>
          <p:spPr bwMode="auto">
            <a:xfrm>
              <a:off x="532" y="2597"/>
              <a:ext cx="379" cy="446"/>
            </a:xfrm>
            <a:custGeom>
              <a:avLst/>
              <a:gdLst>
                <a:gd name="T0" fmla="*/ 326 w 379"/>
                <a:gd name="T1" fmla="*/ 79 h 446"/>
                <a:gd name="T2" fmla="*/ 290 w 379"/>
                <a:gd name="T3" fmla="*/ 75 h 446"/>
                <a:gd name="T4" fmla="*/ 244 w 379"/>
                <a:gd name="T5" fmla="*/ 77 h 446"/>
                <a:gd name="T6" fmla="*/ 227 w 379"/>
                <a:gd name="T7" fmla="*/ 55 h 446"/>
                <a:gd name="T8" fmla="*/ 183 w 379"/>
                <a:gd name="T9" fmla="*/ 19 h 446"/>
                <a:gd name="T10" fmla="*/ 171 w 379"/>
                <a:gd name="T11" fmla="*/ 12 h 446"/>
                <a:gd name="T12" fmla="*/ 147 w 379"/>
                <a:gd name="T13" fmla="*/ 2 h 446"/>
                <a:gd name="T14" fmla="*/ 133 w 379"/>
                <a:gd name="T15" fmla="*/ 0 h 446"/>
                <a:gd name="T16" fmla="*/ 109 w 379"/>
                <a:gd name="T17" fmla="*/ 2 h 446"/>
                <a:gd name="T18" fmla="*/ 82 w 379"/>
                <a:gd name="T19" fmla="*/ 14 h 446"/>
                <a:gd name="T20" fmla="*/ 65 w 379"/>
                <a:gd name="T21" fmla="*/ 29 h 446"/>
                <a:gd name="T22" fmla="*/ 34 w 379"/>
                <a:gd name="T23" fmla="*/ 77 h 446"/>
                <a:gd name="T24" fmla="*/ 19 w 379"/>
                <a:gd name="T25" fmla="*/ 111 h 446"/>
                <a:gd name="T26" fmla="*/ 2 w 379"/>
                <a:gd name="T27" fmla="*/ 169 h 446"/>
                <a:gd name="T28" fmla="*/ 0 w 379"/>
                <a:gd name="T29" fmla="*/ 229 h 446"/>
                <a:gd name="T30" fmla="*/ 7 w 379"/>
                <a:gd name="T31" fmla="*/ 285 h 446"/>
                <a:gd name="T32" fmla="*/ 19 w 379"/>
                <a:gd name="T33" fmla="*/ 335 h 446"/>
                <a:gd name="T34" fmla="*/ 48 w 379"/>
                <a:gd name="T35" fmla="*/ 415 h 446"/>
                <a:gd name="T36" fmla="*/ 63 w 379"/>
                <a:gd name="T37" fmla="*/ 446 h 446"/>
                <a:gd name="T38" fmla="*/ 92 w 379"/>
                <a:gd name="T39" fmla="*/ 408 h 446"/>
                <a:gd name="T40" fmla="*/ 142 w 379"/>
                <a:gd name="T41" fmla="*/ 359 h 446"/>
                <a:gd name="T42" fmla="*/ 196 w 379"/>
                <a:gd name="T43" fmla="*/ 321 h 446"/>
                <a:gd name="T44" fmla="*/ 237 w 379"/>
                <a:gd name="T45" fmla="*/ 302 h 446"/>
                <a:gd name="T46" fmla="*/ 261 w 379"/>
                <a:gd name="T47" fmla="*/ 294 h 446"/>
                <a:gd name="T48" fmla="*/ 290 w 379"/>
                <a:gd name="T49" fmla="*/ 277 h 446"/>
                <a:gd name="T50" fmla="*/ 321 w 379"/>
                <a:gd name="T51" fmla="*/ 253 h 446"/>
                <a:gd name="T52" fmla="*/ 345 w 379"/>
                <a:gd name="T53" fmla="*/ 222 h 446"/>
                <a:gd name="T54" fmla="*/ 367 w 379"/>
                <a:gd name="T55" fmla="*/ 188 h 446"/>
                <a:gd name="T56" fmla="*/ 376 w 379"/>
                <a:gd name="T57" fmla="*/ 152 h 446"/>
                <a:gd name="T58" fmla="*/ 376 w 379"/>
                <a:gd name="T59" fmla="*/ 121 h 446"/>
                <a:gd name="T60" fmla="*/ 360 w 379"/>
                <a:gd name="T61" fmla="*/ 94 h 446"/>
                <a:gd name="T62" fmla="*/ 326 w 379"/>
                <a:gd name="T63" fmla="*/ 79 h 4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79"/>
                <a:gd name="T97" fmla="*/ 0 h 446"/>
                <a:gd name="T98" fmla="*/ 379 w 379"/>
                <a:gd name="T99" fmla="*/ 446 h 44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79" h="446">
                  <a:moveTo>
                    <a:pt x="326" y="79"/>
                  </a:moveTo>
                  <a:lnTo>
                    <a:pt x="326" y="79"/>
                  </a:lnTo>
                  <a:lnTo>
                    <a:pt x="309" y="75"/>
                  </a:lnTo>
                  <a:lnTo>
                    <a:pt x="290" y="75"/>
                  </a:lnTo>
                  <a:lnTo>
                    <a:pt x="268" y="75"/>
                  </a:lnTo>
                  <a:lnTo>
                    <a:pt x="244" y="77"/>
                  </a:lnTo>
                  <a:lnTo>
                    <a:pt x="227" y="55"/>
                  </a:lnTo>
                  <a:lnTo>
                    <a:pt x="208" y="36"/>
                  </a:lnTo>
                  <a:lnTo>
                    <a:pt x="183" y="19"/>
                  </a:lnTo>
                  <a:lnTo>
                    <a:pt x="171" y="12"/>
                  </a:lnTo>
                  <a:lnTo>
                    <a:pt x="159" y="5"/>
                  </a:lnTo>
                  <a:lnTo>
                    <a:pt x="147" y="2"/>
                  </a:lnTo>
                  <a:lnTo>
                    <a:pt x="133" y="0"/>
                  </a:lnTo>
                  <a:lnTo>
                    <a:pt x="121" y="0"/>
                  </a:lnTo>
                  <a:lnTo>
                    <a:pt x="109" y="2"/>
                  </a:lnTo>
                  <a:lnTo>
                    <a:pt x="94" y="7"/>
                  </a:lnTo>
                  <a:lnTo>
                    <a:pt x="82" y="14"/>
                  </a:lnTo>
                  <a:lnTo>
                    <a:pt x="65" y="29"/>
                  </a:lnTo>
                  <a:lnTo>
                    <a:pt x="48" y="51"/>
                  </a:lnTo>
                  <a:lnTo>
                    <a:pt x="34" y="77"/>
                  </a:lnTo>
                  <a:lnTo>
                    <a:pt x="19" y="111"/>
                  </a:lnTo>
                  <a:lnTo>
                    <a:pt x="10" y="140"/>
                  </a:lnTo>
                  <a:lnTo>
                    <a:pt x="2" y="169"/>
                  </a:lnTo>
                  <a:lnTo>
                    <a:pt x="0" y="198"/>
                  </a:lnTo>
                  <a:lnTo>
                    <a:pt x="0" y="229"/>
                  </a:lnTo>
                  <a:lnTo>
                    <a:pt x="2" y="256"/>
                  </a:lnTo>
                  <a:lnTo>
                    <a:pt x="7" y="285"/>
                  </a:lnTo>
                  <a:lnTo>
                    <a:pt x="12" y="311"/>
                  </a:lnTo>
                  <a:lnTo>
                    <a:pt x="19" y="335"/>
                  </a:lnTo>
                  <a:lnTo>
                    <a:pt x="34" y="381"/>
                  </a:lnTo>
                  <a:lnTo>
                    <a:pt x="48" y="415"/>
                  </a:lnTo>
                  <a:lnTo>
                    <a:pt x="63" y="446"/>
                  </a:lnTo>
                  <a:lnTo>
                    <a:pt x="75" y="427"/>
                  </a:lnTo>
                  <a:lnTo>
                    <a:pt x="92" y="408"/>
                  </a:lnTo>
                  <a:lnTo>
                    <a:pt x="113" y="384"/>
                  </a:lnTo>
                  <a:lnTo>
                    <a:pt x="142" y="359"/>
                  </a:lnTo>
                  <a:lnTo>
                    <a:pt x="176" y="333"/>
                  </a:lnTo>
                  <a:lnTo>
                    <a:pt x="196" y="321"/>
                  </a:lnTo>
                  <a:lnTo>
                    <a:pt x="215" y="311"/>
                  </a:lnTo>
                  <a:lnTo>
                    <a:pt x="237" y="302"/>
                  </a:lnTo>
                  <a:lnTo>
                    <a:pt x="261" y="294"/>
                  </a:lnTo>
                  <a:lnTo>
                    <a:pt x="275" y="287"/>
                  </a:lnTo>
                  <a:lnTo>
                    <a:pt x="290" y="277"/>
                  </a:lnTo>
                  <a:lnTo>
                    <a:pt x="304" y="268"/>
                  </a:lnTo>
                  <a:lnTo>
                    <a:pt x="321" y="253"/>
                  </a:lnTo>
                  <a:lnTo>
                    <a:pt x="333" y="239"/>
                  </a:lnTo>
                  <a:lnTo>
                    <a:pt x="345" y="222"/>
                  </a:lnTo>
                  <a:lnTo>
                    <a:pt x="357" y="205"/>
                  </a:lnTo>
                  <a:lnTo>
                    <a:pt x="367" y="188"/>
                  </a:lnTo>
                  <a:lnTo>
                    <a:pt x="374" y="169"/>
                  </a:lnTo>
                  <a:lnTo>
                    <a:pt x="376" y="152"/>
                  </a:lnTo>
                  <a:lnTo>
                    <a:pt x="379" y="135"/>
                  </a:lnTo>
                  <a:lnTo>
                    <a:pt x="376" y="121"/>
                  </a:lnTo>
                  <a:lnTo>
                    <a:pt x="369" y="106"/>
                  </a:lnTo>
                  <a:lnTo>
                    <a:pt x="360" y="94"/>
                  </a:lnTo>
                  <a:lnTo>
                    <a:pt x="345" y="84"/>
                  </a:lnTo>
                  <a:lnTo>
                    <a:pt x="326" y="79"/>
                  </a:lnTo>
                  <a:close/>
                </a:path>
              </a:pathLst>
            </a:custGeom>
            <a:solidFill>
              <a:srgbClr val="7893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0"/>
            <p:cNvSpPr>
              <a:spLocks/>
            </p:cNvSpPr>
            <p:nvPr/>
          </p:nvSpPr>
          <p:spPr bwMode="auto">
            <a:xfrm>
              <a:off x="740" y="2964"/>
              <a:ext cx="152" cy="58"/>
            </a:xfrm>
            <a:custGeom>
              <a:avLst/>
              <a:gdLst>
                <a:gd name="T0" fmla="*/ 0 w 152"/>
                <a:gd name="T1" fmla="*/ 5 h 58"/>
                <a:gd name="T2" fmla="*/ 0 w 152"/>
                <a:gd name="T3" fmla="*/ 5 h 58"/>
                <a:gd name="T4" fmla="*/ 14 w 152"/>
                <a:gd name="T5" fmla="*/ 2 h 58"/>
                <a:gd name="T6" fmla="*/ 31 w 152"/>
                <a:gd name="T7" fmla="*/ 5 h 58"/>
                <a:gd name="T8" fmla="*/ 53 w 152"/>
                <a:gd name="T9" fmla="*/ 7 h 58"/>
                <a:gd name="T10" fmla="*/ 74 w 152"/>
                <a:gd name="T11" fmla="*/ 12 h 58"/>
                <a:gd name="T12" fmla="*/ 99 w 152"/>
                <a:gd name="T13" fmla="*/ 21 h 58"/>
                <a:gd name="T14" fmla="*/ 123 w 152"/>
                <a:gd name="T15" fmla="*/ 36 h 58"/>
                <a:gd name="T16" fmla="*/ 135 w 152"/>
                <a:gd name="T17" fmla="*/ 46 h 58"/>
                <a:gd name="T18" fmla="*/ 144 w 152"/>
                <a:gd name="T19" fmla="*/ 55 h 58"/>
                <a:gd name="T20" fmla="*/ 144 w 152"/>
                <a:gd name="T21" fmla="*/ 55 h 58"/>
                <a:gd name="T22" fmla="*/ 147 w 152"/>
                <a:gd name="T23" fmla="*/ 58 h 58"/>
                <a:gd name="T24" fmla="*/ 152 w 152"/>
                <a:gd name="T25" fmla="*/ 58 h 58"/>
                <a:gd name="T26" fmla="*/ 152 w 152"/>
                <a:gd name="T27" fmla="*/ 58 h 58"/>
                <a:gd name="T28" fmla="*/ 152 w 152"/>
                <a:gd name="T29" fmla="*/ 53 h 58"/>
                <a:gd name="T30" fmla="*/ 152 w 152"/>
                <a:gd name="T31" fmla="*/ 50 h 58"/>
                <a:gd name="T32" fmla="*/ 152 w 152"/>
                <a:gd name="T33" fmla="*/ 50 h 58"/>
                <a:gd name="T34" fmla="*/ 140 w 152"/>
                <a:gd name="T35" fmla="*/ 38 h 58"/>
                <a:gd name="T36" fmla="*/ 127 w 152"/>
                <a:gd name="T37" fmla="*/ 29 h 58"/>
                <a:gd name="T38" fmla="*/ 115 w 152"/>
                <a:gd name="T39" fmla="*/ 21 h 58"/>
                <a:gd name="T40" fmla="*/ 103 w 152"/>
                <a:gd name="T41" fmla="*/ 14 h 58"/>
                <a:gd name="T42" fmla="*/ 77 w 152"/>
                <a:gd name="T43" fmla="*/ 5 h 58"/>
                <a:gd name="T44" fmla="*/ 53 w 152"/>
                <a:gd name="T45" fmla="*/ 2 h 58"/>
                <a:gd name="T46" fmla="*/ 31 w 152"/>
                <a:gd name="T47" fmla="*/ 0 h 58"/>
                <a:gd name="T48" fmla="*/ 14 w 152"/>
                <a:gd name="T49" fmla="*/ 2 h 58"/>
                <a:gd name="T50" fmla="*/ 0 w 152"/>
                <a:gd name="T51" fmla="*/ 5 h 58"/>
                <a:gd name="T52" fmla="*/ 0 w 152"/>
                <a:gd name="T53" fmla="*/ 5 h 5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2"/>
                <a:gd name="T82" fmla="*/ 0 h 58"/>
                <a:gd name="T83" fmla="*/ 152 w 152"/>
                <a:gd name="T84" fmla="*/ 58 h 5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2" h="58">
                  <a:moveTo>
                    <a:pt x="0" y="5"/>
                  </a:moveTo>
                  <a:lnTo>
                    <a:pt x="0" y="5"/>
                  </a:lnTo>
                  <a:lnTo>
                    <a:pt x="14" y="2"/>
                  </a:lnTo>
                  <a:lnTo>
                    <a:pt x="31" y="5"/>
                  </a:lnTo>
                  <a:lnTo>
                    <a:pt x="53" y="7"/>
                  </a:lnTo>
                  <a:lnTo>
                    <a:pt x="74" y="12"/>
                  </a:lnTo>
                  <a:lnTo>
                    <a:pt x="99" y="21"/>
                  </a:lnTo>
                  <a:lnTo>
                    <a:pt x="123" y="36"/>
                  </a:lnTo>
                  <a:lnTo>
                    <a:pt x="135" y="46"/>
                  </a:lnTo>
                  <a:lnTo>
                    <a:pt x="144" y="55"/>
                  </a:lnTo>
                  <a:lnTo>
                    <a:pt x="147" y="58"/>
                  </a:lnTo>
                  <a:lnTo>
                    <a:pt x="152" y="58"/>
                  </a:lnTo>
                  <a:lnTo>
                    <a:pt x="152" y="53"/>
                  </a:lnTo>
                  <a:lnTo>
                    <a:pt x="152" y="50"/>
                  </a:lnTo>
                  <a:lnTo>
                    <a:pt x="140" y="38"/>
                  </a:lnTo>
                  <a:lnTo>
                    <a:pt x="127" y="29"/>
                  </a:lnTo>
                  <a:lnTo>
                    <a:pt x="115" y="21"/>
                  </a:lnTo>
                  <a:lnTo>
                    <a:pt x="103" y="14"/>
                  </a:lnTo>
                  <a:lnTo>
                    <a:pt x="77" y="5"/>
                  </a:lnTo>
                  <a:lnTo>
                    <a:pt x="53" y="2"/>
                  </a:lnTo>
                  <a:lnTo>
                    <a:pt x="31" y="0"/>
                  </a:lnTo>
                  <a:lnTo>
                    <a:pt x="14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A814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21"/>
            <p:cNvSpPr>
              <a:spLocks/>
            </p:cNvSpPr>
            <p:nvPr/>
          </p:nvSpPr>
          <p:spPr bwMode="auto">
            <a:xfrm>
              <a:off x="1118" y="2812"/>
              <a:ext cx="148" cy="67"/>
            </a:xfrm>
            <a:custGeom>
              <a:avLst/>
              <a:gdLst>
                <a:gd name="T0" fmla="*/ 148 w 148"/>
                <a:gd name="T1" fmla="*/ 67 h 67"/>
                <a:gd name="T2" fmla="*/ 148 w 148"/>
                <a:gd name="T3" fmla="*/ 67 h 67"/>
                <a:gd name="T4" fmla="*/ 138 w 148"/>
                <a:gd name="T5" fmla="*/ 58 h 67"/>
                <a:gd name="T6" fmla="*/ 123 w 148"/>
                <a:gd name="T7" fmla="*/ 46 h 67"/>
                <a:gd name="T8" fmla="*/ 107 w 148"/>
                <a:gd name="T9" fmla="*/ 33 h 67"/>
                <a:gd name="T10" fmla="*/ 87 w 148"/>
                <a:gd name="T11" fmla="*/ 24 h 67"/>
                <a:gd name="T12" fmla="*/ 63 w 148"/>
                <a:gd name="T13" fmla="*/ 14 h 67"/>
                <a:gd name="T14" fmla="*/ 34 w 148"/>
                <a:gd name="T15" fmla="*/ 9 h 67"/>
                <a:gd name="T16" fmla="*/ 20 w 148"/>
                <a:gd name="T17" fmla="*/ 9 h 67"/>
                <a:gd name="T18" fmla="*/ 5 w 148"/>
                <a:gd name="T19" fmla="*/ 9 h 67"/>
                <a:gd name="T20" fmla="*/ 5 w 148"/>
                <a:gd name="T21" fmla="*/ 9 h 67"/>
                <a:gd name="T22" fmla="*/ 0 w 148"/>
                <a:gd name="T23" fmla="*/ 9 h 67"/>
                <a:gd name="T24" fmla="*/ 0 w 148"/>
                <a:gd name="T25" fmla="*/ 7 h 67"/>
                <a:gd name="T26" fmla="*/ 0 w 148"/>
                <a:gd name="T27" fmla="*/ 7 h 67"/>
                <a:gd name="T28" fmla="*/ 0 w 148"/>
                <a:gd name="T29" fmla="*/ 2 h 67"/>
                <a:gd name="T30" fmla="*/ 3 w 148"/>
                <a:gd name="T31" fmla="*/ 2 h 67"/>
                <a:gd name="T32" fmla="*/ 3 w 148"/>
                <a:gd name="T33" fmla="*/ 2 h 67"/>
                <a:gd name="T34" fmla="*/ 20 w 148"/>
                <a:gd name="T35" fmla="*/ 0 h 67"/>
                <a:gd name="T36" fmla="*/ 34 w 148"/>
                <a:gd name="T37" fmla="*/ 0 h 67"/>
                <a:gd name="T38" fmla="*/ 49 w 148"/>
                <a:gd name="T39" fmla="*/ 2 h 67"/>
                <a:gd name="T40" fmla="*/ 63 w 148"/>
                <a:gd name="T41" fmla="*/ 7 h 67"/>
                <a:gd name="T42" fmla="*/ 87 w 148"/>
                <a:gd name="T43" fmla="*/ 17 h 67"/>
                <a:gd name="T44" fmla="*/ 109 w 148"/>
                <a:gd name="T45" fmla="*/ 31 h 67"/>
                <a:gd name="T46" fmla="*/ 126 w 148"/>
                <a:gd name="T47" fmla="*/ 46 h 67"/>
                <a:gd name="T48" fmla="*/ 138 w 148"/>
                <a:gd name="T49" fmla="*/ 58 h 67"/>
                <a:gd name="T50" fmla="*/ 148 w 148"/>
                <a:gd name="T51" fmla="*/ 67 h 67"/>
                <a:gd name="T52" fmla="*/ 148 w 148"/>
                <a:gd name="T53" fmla="*/ 67 h 6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8"/>
                <a:gd name="T82" fmla="*/ 0 h 67"/>
                <a:gd name="T83" fmla="*/ 148 w 148"/>
                <a:gd name="T84" fmla="*/ 67 h 6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8" h="67">
                  <a:moveTo>
                    <a:pt x="148" y="67"/>
                  </a:moveTo>
                  <a:lnTo>
                    <a:pt x="148" y="67"/>
                  </a:lnTo>
                  <a:lnTo>
                    <a:pt x="138" y="58"/>
                  </a:lnTo>
                  <a:lnTo>
                    <a:pt x="123" y="46"/>
                  </a:lnTo>
                  <a:lnTo>
                    <a:pt x="107" y="33"/>
                  </a:lnTo>
                  <a:lnTo>
                    <a:pt x="87" y="24"/>
                  </a:lnTo>
                  <a:lnTo>
                    <a:pt x="63" y="14"/>
                  </a:lnTo>
                  <a:lnTo>
                    <a:pt x="34" y="9"/>
                  </a:lnTo>
                  <a:lnTo>
                    <a:pt x="20" y="9"/>
                  </a:lnTo>
                  <a:lnTo>
                    <a:pt x="5" y="9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2"/>
                  </a:lnTo>
                  <a:lnTo>
                    <a:pt x="3" y="2"/>
                  </a:lnTo>
                  <a:lnTo>
                    <a:pt x="20" y="0"/>
                  </a:lnTo>
                  <a:lnTo>
                    <a:pt x="34" y="0"/>
                  </a:lnTo>
                  <a:lnTo>
                    <a:pt x="49" y="2"/>
                  </a:lnTo>
                  <a:lnTo>
                    <a:pt x="63" y="7"/>
                  </a:lnTo>
                  <a:lnTo>
                    <a:pt x="87" y="17"/>
                  </a:lnTo>
                  <a:lnTo>
                    <a:pt x="109" y="31"/>
                  </a:lnTo>
                  <a:lnTo>
                    <a:pt x="126" y="46"/>
                  </a:lnTo>
                  <a:lnTo>
                    <a:pt x="138" y="58"/>
                  </a:lnTo>
                  <a:lnTo>
                    <a:pt x="148" y="67"/>
                  </a:lnTo>
                  <a:close/>
                </a:path>
              </a:pathLst>
            </a:custGeom>
            <a:solidFill>
              <a:srgbClr val="6A814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22"/>
            <p:cNvSpPr>
              <a:spLocks/>
            </p:cNvSpPr>
            <p:nvPr/>
          </p:nvSpPr>
          <p:spPr bwMode="auto">
            <a:xfrm>
              <a:off x="937" y="2976"/>
              <a:ext cx="215" cy="106"/>
            </a:xfrm>
            <a:custGeom>
              <a:avLst/>
              <a:gdLst>
                <a:gd name="T0" fmla="*/ 66 w 215"/>
                <a:gd name="T1" fmla="*/ 5 h 106"/>
                <a:gd name="T2" fmla="*/ 66 w 215"/>
                <a:gd name="T3" fmla="*/ 5 h 106"/>
                <a:gd name="T4" fmla="*/ 54 w 215"/>
                <a:gd name="T5" fmla="*/ 12 h 106"/>
                <a:gd name="T6" fmla="*/ 41 w 215"/>
                <a:gd name="T7" fmla="*/ 19 h 106"/>
                <a:gd name="T8" fmla="*/ 32 w 215"/>
                <a:gd name="T9" fmla="*/ 26 h 106"/>
                <a:gd name="T10" fmla="*/ 22 w 215"/>
                <a:gd name="T11" fmla="*/ 38 h 106"/>
                <a:gd name="T12" fmla="*/ 15 w 215"/>
                <a:gd name="T13" fmla="*/ 48 h 106"/>
                <a:gd name="T14" fmla="*/ 10 w 215"/>
                <a:gd name="T15" fmla="*/ 63 h 106"/>
                <a:gd name="T16" fmla="*/ 5 w 215"/>
                <a:gd name="T17" fmla="*/ 77 h 106"/>
                <a:gd name="T18" fmla="*/ 0 w 215"/>
                <a:gd name="T19" fmla="*/ 94 h 106"/>
                <a:gd name="T20" fmla="*/ 0 w 215"/>
                <a:gd name="T21" fmla="*/ 94 h 106"/>
                <a:gd name="T22" fmla="*/ 0 w 215"/>
                <a:gd name="T23" fmla="*/ 99 h 106"/>
                <a:gd name="T24" fmla="*/ 3 w 215"/>
                <a:gd name="T25" fmla="*/ 101 h 106"/>
                <a:gd name="T26" fmla="*/ 8 w 215"/>
                <a:gd name="T27" fmla="*/ 104 h 106"/>
                <a:gd name="T28" fmla="*/ 13 w 215"/>
                <a:gd name="T29" fmla="*/ 106 h 106"/>
                <a:gd name="T30" fmla="*/ 13 w 215"/>
                <a:gd name="T31" fmla="*/ 106 h 106"/>
                <a:gd name="T32" fmla="*/ 17 w 215"/>
                <a:gd name="T33" fmla="*/ 106 h 106"/>
                <a:gd name="T34" fmla="*/ 22 w 215"/>
                <a:gd name="T35" fmla="*/ 104 h 106"/>
                <a:gd name="T36" fmla="*/ 27 w 215"/>
                <a:gd name="T37" fmla="*/ 101 h 106"/>
                <a:gd name="T38" fmla="*/ 27 w 215"/>
                <a:gd name="T39" fmla="*/ 96 h 106"/>
                <a:gd name="T40" fmla="*/ 27 w 215"/>
                <a:gd name="T41" fmla="*/ 96 h 106"/>
                <a:gd name="T42" fmla="*/ 34 w 215"/>
                <a:gd name="T43" fmla="*/ 72 h 106"/>
                <a:gd name="T44" fmla="*/ 44 w 215"/>
                <a:gd name="T45" fmla="*/ 50 h 106"/>
                <a:gd name="T46" fmla="*/ 51 w 215"/>
                <a:gd name="T47" fmla="*/ 43 h 106"/>
                <a:gd name="T48" fmla="*/ 58 w 215"/>
                <a:gd name="T49" fmla="*/ 36 h 106"/>
                <a:gd name="T50" fmla="*/ 66 w 215"/>
                <a:gd name="T51" fmla="*/ 31 h 106"/>
                <a:gd name="T52" fmla="*/ 75 w 215"/>
                <a:gd name="T53" fmla="*/ 26 h 106"/>
                <a:gd name="T54" fmla="*/ 75 w 215"/>
                <a:gd name="T55" fmla="*/ 26 h 106"/>
                <a:gd name="T56" fmla="*/ 95 w 215"/>
                <a:gd name="T57" fmla="*/ 22 h 106"/>
                <a:gd name="T58" fmla="*/ 114 w 215"/>
                <a:gd name="T59" fmla="*/ 22 h 106"/>
                <a:gd name="T60" fmla="*/ 136 w 215"/>
                <a:gd name="T61" fmla="*/ 24 h 106"/>
                <a:gd name="T62" fmla="*/ 152 w 215"/>
                <a:gd name="T63" fmla="*/ 29 h 106"/>
                <a:gd name="T64" fmla="*/ 184 w 215"/>
                <a:gd name="T65" fmla="*/ 38 h 106"/>
                <a:gd name="T66" fmla="*/ 196 w 215"/>
                <a:gd name="T67" fmla="*/ 46 h 106"/>
                <a:gd name="T68" fmla="*/ 196 w 215"/>
                <a:gd name="T69" fmla="*/ 46 h 106"/>
                <a:gd name="T70" fmla="*/ 201 w 215"/>
                <a:gd name="T71" fmla="*/ 48 h 106"/>
                <a:gd name="T72" fmla="*/ 206 w 215"/>
                <a:gd name="T73" fmla="*/ 48 h 106"/>
                <a:gd name="T74" fmla="*/ 210 w 215"/>
                <a:gd name="T75" fmla="*/ 46 h 106"/>
                <a:gd name="T76" fmla="*/ 215 w 215"/>
                <a:gd name="T77" fmla="*/ 41 h 106"/>
                <a:gd name="T78" fmla="*/ 215 w 215"/>
                <a:gd name="T79" fmla="*/ 41 h 106"/>
                <a:gd name="T80" fmla="*/ 215 w 215"/>
                <a:gd name="T81" fmla="*/ 38 h 106"/>
                <a:gd name="T82" fmla="*/ 215 w 215"/>
                <a:gd name="T83" fmla="*/ 34 h 106"/>
                <a:gd name="T84" fmla="*/ 213 w 215"/>
                <a:gd name="T85" fmla="*/ 29 h 106"/>
                <a:gd name="T86" fmla="*/ 210 w 215"/>
                <a:gd name="T87" fmla="*/ 26 h 106"/>
                <a:gd name="T88" fmla="*/ 210 w 215"/>
                <a:gd name="T89" fmla="*/ 26 h 106"/>
                <a:gd name="T90" fmla="*/ 193 w 215"/>
                <a:gd name="T91" fmla="*/ 19 h 106"/>
                <a:gd name="T92" fmla="*/ 179 w 215"/>
                <a:gd name="T93" fmla="*/ 12 h 106"/>
                <a:gd name="T94" fmla="*/ 160 w 215"/>
                <a:gd name="T95" fmla="*/ 7 h 106"/>
                <a:gd name="T96" fmla="*/ 138 w 215"/>
                <a:gd name="T97" fmla="*/ 2 h 106"/>
                <a:gd name="T98" fmla="*/ 114 w 215"/>
                <a:gd name="T99" fmla="*/ 0 h 106"/>
                <a:gd name="T100" fmla="*/ 90 w 215"/>
                <a:gd name="T101" fmla="*/ 0 h 106"/>
                <a:gd name="T102" fmla="*/ 75 w 215"/>
                <a:gd name="T103" fmla="*/ 2 h 106"/>
                <a:gd name="T104" fmla="*/ 66 w 215"/>
                <a:gd name="T105" fmla="*/ 5 h 106"/>
                <a:gd name="T106" fmla="*/ 66 w 215"/>
                <a:gd name="T107" fmla="*/ 5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15"/>
                <a:gd name="T163" fmla="*/ 0 h 106"/>
                <a:gd name="T164" fmla="*/ 215 w 215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15" h="106">
                  <a:moveTo>
                    <a:pt x="66" y="5"/>
                  </a:moveTo>
                  <a:lnTo>
                    <a:pt x="66" y="5"/>
                  </a:lnTo>
                  <a:lnTo>
                    <a:pt x="54" y="12"/>
                  </a:lnTo>
                  <a:lnTo>
                    <a:pt x="41" y="19"/>
                  </a:lnTo>
                  <a:lnTo>
                    <a:pt x="32" y="26"/>
                  </a:lnTo>
                  <a:lnTo>
                    <a:pt x="22" y="38"/>
                  </a:lnTo>
                  <a:lnTo>
                    <a:pt x="15" y="48"/>
                  </a:lnTo>
                  <a:lnTo>
                    <a:pt x="10" y="63"/>
                  </a:lnTo>
                  <a:lnTo>
                    <a:pt x="5" y="77"/>
                  </a:lnTo>
                  <a:lnTo>
                    <a:pt x="0" y="94"/>
                  </a:lnTo>
                  <a:lnTo>
                    <a:pt x="0" y="99"/>
                  </a:lnTo>
                  <a:lnTo>
                    <a:pt x="3" y="101"/>
                  </a:lnTo>
                  <a:lnTo>
                    <a:pt x="8" y="104"/>
                  </a:lnTo>
                  <a:lnTo>
                    <a:pt x="13" y="106"/>
                  </a:lnTo>
                  <a:lnTo>
                    <a:pt x="17" y="106"/>
                  </a:lnTo>
                  <a:lnTo>
                    <a:pt x="22" y="104"/>
                  </a:lnTo>
                  <a:lnTo>
                    <a:pt x="27" y="101"/>
                  </a:lnTo>
                  <a:lnTo>
                    <a:pt x="27" y="96"/>
                  </a:lnTo>
                  <a:lnTo>
                    <a:pt x="34" y="72"/>
                  </a:lnTo>
                  <a:lnTo>
                    <a:pt x="44" y="50"/>
                  </a:lnTo>
                  <a:lnTo>
                    <a:pt x="51" y="43"/>
                  </a:lnTo>
                  <a:lnTo>
                    <a:pt x="58" y="36"/>
                  </a:lnTo>
                  <a:lnTo>
                    <a:pt x="66" y="31"/>
                  </a:lnTo>
                  <a:lnTo>
                    <a:pt x="75" y="26"/>
                  </a:lnTo>
                  <a:lnTo>
                    <a:pt x="95" y="22"/>
                  </a:lnTo>
                  <a:lnTo>
                    <a:pt x="114" y="22"/>
                  </a:lnTo>
                  <a:lnTo>
                    <a:pt x="136" y="24"/>
                  </a:lnTo>
                  <a:lnTo>
                    <a:pt x="152" y="29"/>
                  </a:lnTo>
                  <a:lnTo>
                    <a:pt x="184" y="38"/>
                  </a:lnTo>
                  <a:lnTo>
                    <a:pt x="196" y="46"/>
                  </a:lnTo>
                  <a:lnTo>
                    <a:pt x="201" y="48"/>
                  </a:lnTo>
                  <a:lnTo>
                    <a:pt x="206" y="48"/>
                  </a:lnTo>
                  <a:lnTo>
                    <a:pt x="210" y="46"/>
                  </a:lnTo>
                  <a:lnTo>
                    <a:pt x="215" y="41"/>
                  </a:lnTo>
                  <a:lnTo>
                    <a:pt x="215" y="38"/>
                  </a:lnTo>
                  <a:lnTo>
                    <a:pt x="215" y="34"/>
                  </a:lnTo>
                  <a:lnTo>
                    <a:pt x="213" y="29"/>
                  </a:lnTo>
                  <a:lnTo>
                    <a:pt x="210" y="26"/>
                  </a:lnTo>
                  <a:lnTo>
                    <a:pt x="193" y="19"/>
                  </a:lnTo>
                  <a:lnTo>
                    <a:pt x="179" y="12"/>
                  </a:lnTo>
                  <a:lnTo>
                    <a:pt x="160" y="7"/>
                  </a:lnTo>
                  <a:lnTo>
                    <a:pt x="138" y="2"/>
                  </a:lnTo>
                  <a:lnTo>
                    <a:pt x="114" y="0"/>
                  </a:lnTo>
                  <a:lnTo>
                    <a:pt x="90" y="0"/>
                  </a:lnTo>
                  <a:lnTo>
                    <a:pt x="75" y="2"/>
                  </a:lnTo>
                  <a:lnTo>
                    <a:pt x="66" y="5"/>
                  </a:lnTo>
                  <a:close/>
                </a:path>
              </a:pathLst>
            </a:custGeom>
            <a:solidFill>
              <a:srgbClr val="7893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23"/>
            <p:cNvSpPr>
              <a:spLocks/>
            </p:cNvSpPr>
            <p:nvPr/>
          </p:nvSpPr>
          <p:spPr bwMode="auto">
            <a:xfrm>
              <a:off x="1053" y="2928"/>
              <a:ext cx="242" cy="241"/>
            </a:xfrm>
            <a:custGeom>
              <a:avLst/>
              <a:gdLst>
                <a:gd name="T0" fmla="*/ 49 w 242"/>
                <a:gd name="T1" fmla="*/ 67 h 241"/>
                <a:gd name="T2" fmla="*/ 49 w 242"/>
                <a:gd name="T3" fmla="*/ 67 h 241"/>
                <a:gd name="T4" fmla="*/ 53 w 242"/>
                <a:gd name="T5" fmla="*/ 48 h 241"/>
                <a:gd name="T6" fmla="*/ 61 w 242"/>
                <a:gd name="T7" fmla="*/ 31 h 241"/>
                <a:gd name="T8" fmla="*/ 68 w 242"/>
                <a:gd name="T9" fmla="*/ 21 h 241"/>
                <a:gd name="T10" fmla="*/ 73 w 242"/>
                <a:gd name="T11" fmla="*/ 14 h 241"/>
                <a:gd name="T12" fmla="*/ 82 w 242"/>
                <a:gd name="T13" fmla="*/ 7 h 241"/>
                <a:gd name="T14" fmla="*/ 90 w 242"/>
                <a:gd name="T15" fmla="*/ 2 h 241"/>
                <a:gd name="T16" fmla="*/ 102 w 242"/>
                <a:gd name="T17" fmla="*/ 0 h 241"/>
                <a:gd name="T18" fmla="*/ 114 w 242"/>
                <a:gd name="T19" fmla="*/ 0 h 241"/>
                <a:gd name="T20" fmla="*/ 126 w 242"/>
                <a:gd name="T21" fmla="*/ 4 h 241"/>
                <a:gd name="T22" fmla="*/ 143 w 242"/>
                <a:gd name="T23" fmla="*/ 12 h 241"/>
                <a:gd name="T24" fmla="*/ 160 w 242"/>
                <a:gd name="T25" fmla="*/ 24 h 241"/>
                <a:gd name="T26" fmla="*/ 179 w 242"/>
                <a:gd name="T27" fmla="*/ 43 h 241"/>
                <a:gd name="T28" fmla="*/ 179 w 242"/>
                <a:gd name="T29" fmla="*/ 43 h 241"/>
                <a:gd name="T30" fmla="*/ 191 w 242"/>
                <a:gd name="T31" fmla="*/ 57 h 241"/>
                <a:gd name="T32" fmla="*/ 203 w 242"/>
                <a:gd name="T33" fmla="*/ 72 h 241"/>
                <a:gd name="T34" fmla="*/ 210 w 242"/>
                <a:gd name="T35" fmla="*/ 89 h 241"/>
                <a:gd name="T36" fmla="*/ 217 w 242"/>
                <a:gd name="T37" fmla="*/ 106 h 241"/>
                <a:gd name="T38" fmla="*/ 229 w 242"/>
                <a:gd name="T39" fmla="*/ 137 h 241"/>
                <a:gd name="T40" fmla="*/ 237 w 242"/>
                <a:gd name="T41" fmla="*/ 168 h 241"/>
                <a:gd name="T42" fmla="*/ 242 w 242"/>
                <a:gd name="T43" fmla="*/ 197 h 241"/>
                <a:gd name="T44" fmla="*/ 242 w 242"/>
                <a:gd name="T45" fmla="*/ 219 h 241"/>
                <a:gd name="T46" fmla="*/ 242 w 242"/>
                <a:gd name="T47" fmla="*/ 241 h 241"/>
                <a:gd name="T48" fmla="*/ 242 w 242"/>
                <a:gd name="T49" fmla="*/ 241 h 241"/>
                <a:gd name="T50" fmla="*/ 232 w 242"/>
                <a:gd name="T51" fmla="*/ 236 h 241"/>
                <a:gd name="T52" fmla="*/ 203 w 242"/>
                <a:gd name="T53" fmla="*/ 224 h 241"/>
                <a:gd name="T54" fmla="*/ 160 w 242"/>
                <a:gd name="T55" fmla="*/ 212 h 241"/>
                <a:gd name="T56" fmla="*/ 131 w 242"/>
                <a:gd name="T57" fmla="*/ 205 h 241"/>
                <a:gd name="T58" fmla="*/ 102 w 242"/>
                <a:gd name="T59" fmla="*/ 202 h 241"/>
                <a:gd name="T60" fmla="*/ 102 w 242"/>
                <a:gd name="T61" fmla="*/ 202 h 241"/>
                <a:gd name="T62" fmla="*/ 80 w 242"/>
                <a:gd name="T63" fmla="*/ 195 h 241"/>
                <a:gd name="T64" fmla="*/ 56 w 242"/>
                <a:gd name="T65" fmla="*/ 185 h 241"/>
                <a:gd name="T66" fmla="*/ 32 w 242"/>
                <a:gd name="T67" fmla="*/ 171 h 241"/>
                <a:gd name="T68" fmla="*/ 22 w 242"/>
                <a:gd name="T69" fmla="*/ 161 h 241"/>
                <a:gd name="T70" fmla="*/ 12 w 242"/>
                <a:gd name="T71" fmla="*/ 152 h 241"/>
                <a:gd name="T72" fmla="*/ 7 w 242"/>
                <a:gd name="T73" fmla="*/ 142 h 241"/>
                <a:gd name="T74" fmla="*/ 3 w 242"/>
                <a:gd name="T75" fmla="*/ 132 h 241"/>
                <a:gd name="T76" fmla="*/ 0 w 242"/>
                <a:gd name="T77" fmla="*/ 123 h 241"/>
                <a:gd name="T78" fmla="*/ 3 w 242"/>
                <a:gd name="T79" fmla="*/ 111 h 241"/>
                <a:gd name="T80" fmla="*/ 7 w 242"/>
                <a:gd name="T81" fmla="*/ 98 h 241"/>
                <a:gd name="T82" fmla="*/ 17 w 242"/>
                <a:gd name="T83" fmla="*/ 89 h 241"/>
                <a:gd name="T84" fmla="*/ 32 w 242"/>
                <a:gd name="T85" fmla="*/ 79 h 241"/>
                <a:gd name="T86" fmla="*/ 49 w 242"/>
                <a:gd name="T87" fmla="*/ 67 h 241"/>
                <a:gd name="T88" fmla="*/ 49 w 242"/>
                <a:gd name="T89" fmla="*/ 67 h 24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42"/>
                <a:gd name="T136" fmla="*/ 0 h 241"/>
                <a:gd name="T137" fmla="*/ 242 w 242"/>
                <a:gd name="T138" fmla="*/ 241 h 24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42" h="241">
                  <a:moveTo>
                    <a:pt x="49" y="67"/>
                  </a:moveTo>
                  <a:lnTo>
                    <a:pt x="49" y="67"/>
                  </a:lnTo>
                  <a:lnTo>
                    <a:pt x="53" y="48"/>
                  </a:lnTo>
                  <a:lnTo>
                    <a:pt x="61" y="31"/>
                  </a:lnTo>
                  <a:lnTo>
                    <a:pt x="68" y="21"/>
                  </a:lnTo>
                  <a:lnTo>
                    <a:pt x="73" y="14"/>
                  </a:lnTo>
                  <a:lnTo>
                    <a:pt x="82" y="7"/>
                  </a:lnTo>
                  <a:lnTo>
                    <a:pt x="90" y="2"/>
                  </a:lnTo>
                  <a:lnTo>
                    <a:pt x="102" y="0"/>
                  </a:lnTo>
                  <a:lnTo>
                    <a:pt x="114" y="0"/>
                  </a:lnTo>
                  <a:lnTo>
                    <a:pt x="126" y="4"/>
                  </a:lnTo>
                  <a:lnTo>
                    <a:pt x="143" y="12"/>
                  </a:lnTo>
                  <a:lnTo>
                    <a:pt x="160" y="24"/>
                  </a:lnTo>
                  <a:lnTo>
                    <a:pt x="179" y="43"/>
                  </a:lnTo>
                  <a:lnTo>
                    <a:pt x="191" y="57"/>
                  </a:lnTo>
                  <a:lnTo>
                    <a:pt x="203" y="72"/>
                  </a:lnTo>
                  <a:lnTo>
                    <a:pt x="210" y="89"/>
                  </a:lnTo>
                  <a:lnTo>
                    <a:pt x="217" y="106"/>
                  </a:lnTo>
                  <a:lnTo>
                    <a:pt x="229" y="137"/>
                  </a:lnTo>
                  <a:lnTo>
                    <a:pt x="237" y="168"/>
                  </a:lnTo>
                  <a:lnTo>
                    <a:pt x="242" y="197"/>
                  </a:lnTo>
                  <a:lnTo>
                    <a:pt x="242" y="219"/>
                  </a:lnTo>
                  <a:lnTo>
                    <a:pt x="242" y="241"/>
                  </a:lnTo>
                  <a:lnTo>
                    <a:pt x="232" y="236"/>
                  </a:lnTo>
                  <a:lnTo>
                    <a:pt x="203" y="224"/>
                  </a:lnTo>
                  <a:lnTo>
                    <a:pt x="160" y="212"/>
                  </a:lnTo>
                  <a:lnTo>
                    <a:pt x="131" y="205"/>
                  </a:lnTo>
                  <a:lnTo>
                    <a:pt x="102" y="202"/>
                  </a:lnTo>
                  <a:lnTo>
                    <a:pt x="80" y="195"/>
                  </a:lnTo>
                  <a:lnTo>
                    <a:pt x="56" y="185"/>
                  </a:lnTo>
                  <a:lnTo>
                    <a:pt x="32" y="171"/>
                  </a:lnTo>
                  <a:lnTo>
                    <a:pt x="22" y="161"/>
                  </a:lnTo>
                  <a:lnTo>
                    <a:pt x="12" y="152"/>
                  </a:lnTo>
                  <a:lnTo>
                    <a:pt x="7" y="142"/>
                  </a:lnTo>
                  <a:lnTo>
                    <a:pt x="3" y="132"/>
                  </a:lnTo>
                  <a:lnTo>
                    <a:pt x="0" y="123"/>
                  </a:lnTo>
                  <a:lnTo>
                    <a:pt x="3" y="111"/>
                  </a:lnTo>
                  <a:lnTo>
                    <a:pt x="7" y="98"/>
                  </a:lnTo>
                  <a:lnTo>
                    <a:pt x="17" y="89"/>
                  </a:lnTo>
                  <a:lnTo>
                    <a:pt x="32" y="79"/>
                  </a:lnTo>
                  <a:lnTo>
                    <a:pt x="49" y="67"/>
                  </a:lnTo>
                  <a:close/>
                </a:path>
              </a:pathLst>
            </a:custGeom>
            <a:solidFill>
              <a:srgbClr val="7893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4"/>
            <p:cNvSpPr>
              <a:spLocks/>
            </p:cNvSpPr>
            <p:nvPr/>
          </p:nvSpPr>
          <p:spPr bwMode="auto">
            <a:xfrm>
              <a:off x="1089" y="2954"/>
              <a:ext cx="215" cy="229"/>
            </a:xfrm>
            <a:custGeom>
              <a:avLst/>
              <a:gdLst>
                <a:gd name="T0" fmla="*/ 51 w 215"/>
                <a:gd name="T1" fmla="*/ 58 h 229"/>
                <a:gd name="T2" fmla="*/ 51 w 215"/>
                <a:gd name="T3" fmla="*/ 58 h 229"/>
                <a:gd name="T4" fmla="*/ 54 w 215"/>
                <a:gd name="T5" fmla="*/ 41 h 229"/>
                <a:gd name="T6" fmla="*/ 58 w 215"/>
                <a:gd name="T7" fmla="*/ 27 h 229"/>
                <a:gd name="T8" fmla="*/ 68 w 215"/>
                <a:gd name="T9" fmla="*/ 12 h 229"/>
                <a:gd name="T10" fmla="*/ 73 w 215"/>
                <a:gd name="T11" fmla="*/ 7 h 229"/>
                <a:gd name="T12" fmla="*/ 80 w 215"/>
                <a:gd name="T13" fmla="*/ 2 h 229"/>
                <a:gd name="T14" fmla="*/ 90 w 215"/>
                <a:gd name="T15" fmla="*/ 0 h 229"/>
                <a:gd name="T16" fmla="*/ 97 w 215"/>
                <a:gd name="T17" fmla="*/ 2 h 229"/>
                <a:gd name="T18" fmla="*/ 109 w 215"/>
                <a:gd name="T19" fmla="*/ 5 h 229"/>
                <a:gd name="T20" fmla="*/ 121 w 215"/>
                <a:gd name="T21" fmla="*/ 12 h 229"/>
                <a:gd name="T22" fmla="*/ 136 w 215"/>
                <a:gd name="T23" fmla="*/ 24 h 229"/>
                <a:gd name="T24" fmla="*/ 152 w 215"/>
                <a:gd name="T25" fmla="*/ 41 h 229"/>
                <a:gd name="T26" fmla="*/ 152 w 215"/>
                <a:gd name="T27" fmla="*/ 41 h 229"/>
                <a:gd name="T28" fmla="*/ 162 w 215"/>
                <a:gd name="T29" fmla="*/ 56 h 229"/>
                <a:gd name="T30" fmla="*/ 172 w 215"/>
                <a:gd name="T31" fmla="*/ 68 h 229"/>
                <a:gd name="T32" fmla="*/ 186 w 215"/>
                <a:gd name="T33" fmla="*/ 99 h 229"/>
                <a:gd name="T34" fmla="*/ 198 w 215"/>
                <a:gd name="T35" fmla="*/ 130 h 229"/>
                <a:gd name="T36" fmla="*/ 206 w 215"/>
                <a:gd name="T37" fmla="*/ 162 h 229"/>
                <a:gd name="T38" fmla="*/ 210 w 215"/>
                <a:gd name="T39" fmla="*/ 188 h 229"/>
                <a:gd name="T40" fmla="*/ 213 w 215"/>
                <a:gd name="T41" fmla="*/ 210 h 229"/>
                <a:gd name="T42" fmla="*/ 215 w 215"/>
                <a:gd name="T43" fmla="*/ 229 h 229"/>
                <a:gd name="T44" fmla="*/ 215 w 215"/>
                <a:gd name="T45" fmla="*/ 229 h 229"/>
                <a:gd name="T46" fmla="*/ 201 w 215"/>
                <a:gd name="T47" fmla="*/ 217 h 229"/>
                <a:gd name="T48" fmla="*/ 169 w 215"/>
                <a:gd name="T49" fmla="*/ 193 h 229"/>
                <a:gd name="T50" fmla="*/ 148 w 215"/>
                <a:gd name="T51" fmla="*/ 181 h 229"/>
                <a:gd name="T52" fmla="*/ 124 w 215"/>
                <a:gd name="T53" fmla="*/ 169 h 229"/>
                <a:gd name="T54" fmla="*/ 99 w 215"/>
                <a:gd name="T55" fmla="*/ 162 h 229"/>
                <a:gd name="T56" fmla="*/ 90 w 215"/>
                <a:gd name="T57" fmla="*/ 159 h 229"/>
                <a:gd name="T58" fmla="*/ 78 w 215"/>
                <a:gd name="T59" fmla="*/ 157 h 229"/>
                <a:gd name="T60" fmla="*/ 78 w 215"/>
                <a:gd name="T61" fmla="*/ 157 h 229"/>
                <a:gd name="T62" fmla="*/ 68 w 215"/>
                <a:gd name="T63" fmla="*/ 157 h 229"/>
                <a:gd name="T64" fmla="*/ 58 w 215"/>
                <a:gd name="T65" fmla="*/ 155 h 229"/>
                <a:gd name="T66" fmla="*/ 39 w 215"/>
                <a:gd name="T67" fmla="*/ 145 h 229"/>
                <a:gd name="T68" fmla="*/ 22 w 215"/>
                <a:gd name="T69" fmla="*/ 130 h 229"/>
                <a:gd name="T70" fmla="*/ 8 w 215"/>
                <a:gd name="T71" fmla="*/ 116 h 229"/>
                <a:gd name="T72" fmla="*/ 3 w 215"/>
                <a:gd name="T73" fmla="*/ 106 h 229"/>
                <a:gd name="T74" fmla="*/ 0 w 215"/>
                <a:gd name="T75" fmla="*/ 99 h 229"/>
                <a:gd name="T76" fmla="*/ 0 w 215"/>
                <a:gd name="T77" fmla="*/ 89 h 229"/>
                <a:gd name="T78" fmla="*/ 5 w 215"/>
                <a:gd name="T79" fmla="*/ 82 h 229"/>
                <a:gd name="T80" fmla="*/ 10 w 215"/>
                <a:gd name="T81" fmla="*/ 75 h 229"/>
                <a:gd name="T82" fmla="*/ 20 w 215"/>
                <a:gd name="T83" fmla="*/ 68 h 229"/>
                <a:gd name="T84" fmla="*/ 34 w 215"/>
                <a:gd name="T85" fmla="*/ 63 h 229"/>
                <a:gd name="T86" fmla="*/ 51 w 215"/>
                <a:gd name="T87" fmla="*/ 58 h 229"/>
                <a:gd name="T88" fmla="*/ 51 w 215"/>
                <a:gd name="T89" fmla="*/ 58 h 22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15"/>
                <a:gd name="T136" fmla="*/ 0 h 229"/>
                <a:gd name="T137" fmla="*/ 215 w 215"/>
                <a:gd name="T138" fmla="*/ 229 h 22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15" h="229">
                  <a:moveTo>
                    <a:pt x="51" y="58"/>
                  </a:moveTo>
                  <a:lnTo>
                    <a:pt x="51" y="58"/>
                  </a:lnTo>
                  <a:lnTo>
                    <a:pt x="54" y="41"/>
                  </a:lnTo>
                  <a:lnTo>
                    <a:pt x="58" y="27"/>
                  </a:lnTo>
                  <a:lnTo>
                    <a:pt x="68" y="12"/>
                  </a:lnTo>
                  <a:lnTo>
                    <a:pt x="73" y="7"/>
                  </a:lnTo>
                  <a:lnTo>
                    <a:pt x="80" y="2"/>
                  </a:lnTo>
                  <a:lnTo>
                    <a:pt x="90" y="0"/>
                  </a:lnTo>
                  <a:lnTo>
                    <a:pt x="97" y="2"/>
                  </a:lnTo>
                  <a:lnTo>
                    <a:pt x="109" y="5"/>
                  </a:lnTo>
                  <a:lnTo>
                    <a:pt x="121" y="12"/>
                  </a:lnTo>
                  <a:lnTo>
                    <a:pt x="136" y="24"/>
                  </a:lnTo>
                  <a:lnTo>
                    <a:pt x="152" y="41"/>
                  </a:lnTo>
                  <a:lnTo>
                    <a:pt x="162" y="56"/>
                  </a:lnTo>
                  <a:lnTo>
                    <a:pt x="172" y="68"/>
                  </a:lnTo>
                  <a:lnTo>
                    <a:pt x="186" y="99"/>
                  </a:lnTo>
                  <a:lnTo>
                    <a:pt x="198" y="130"/>
                  </a:lnTo>
                  <a:lnTo>
                    <a:pt x="206" y="162"/>
                  </a:lnTo>
                  <a:lnTo>
                    <a:pt x="210" y="188"/>
                  </a:lnTo>
                  <a:lnTo>
                    <a:pt x="213" y="210"/>
                  </a:lnTo>
                  <a:lnTo>
                    <a:pt x="215" y="229"/>
                  </a:lnTo>
                  <a:lnTo>
                    <a:pt x="201" y="217"/>
                  </a:lnTo>
                  <a:lnTo>
                    <a:pt x="169" y="193"/>
                  </a:lnTo>
                  <a:lnTo>
                    <a:pt x="148" y="181"/>
                  </a:lnTo>
                  <a:lnTo>
                    <a:pt x="124" y="169"/>
                  </a:lnTo>
                  <a:lnTo>
                    <a:pt x="99" y="162"/>
                  </a:lnTo>
                  <a:lnTo>
                    <a:pt x="90" y="159"/>
                  </a:lnTo>
                  <a:lnTo>
                    <a:pt x="78" y="157"/>
                  </a:lnTo>
                  <a:lnTo>
                    <a:pt x="68" y="157"/>
                  </a:lnTo>
                  <a:lnTo>
                    <a:pt x="58" y="155"/>
                  </a:lnTo>
                  <a:lnTo>
                    <a:pt x="39" y="145"/>
                  </a:lnTo>
                  <a:lnTo>
                    <a:pt x="22" y="130"/>
                  </a:lnTo>
                  <a:lnTo>
                    <a:pt x="8" y="116"/>
                  </a:lnTo>
                  <a:lnTo>
                    <a:pt x="3" y="106"/>
                  </a:lnTo>
                  <a:lnTo>
                    <a:pt x="0" y="99"/>
                  </a:lnTo>
                  <a:lnTo>
                    <a:pt x="0" y="89"/>
                  </a:lnTo>
                  <a:lnTo>
                    <a:pt x="5" y="82"/>
                  </a:lnTo>
                  <a:lnTo>
                    <a:pt x="10" y="75"/>
                  </a:lnTo>
                  <a:lnTo>
                    <a:pt x="20" y="68"/>
                  </a:lnTo>
                  <a:lnTo>
                    <a:pt x="34" y="63"/>
                  </a:lnTo>
                  <a:lnTo>
                    <a:pt x="51" y="58"/>
                  </a:lnTo>
                  <a:close/>
                </a:path>
              </a:pathLst>
            </a:custGeom>
            <a:solidFill>
              <a:srgbClr val="89A06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5"/>
            <p:cNvSpPr>
              <a:spLocks/>
            </p:cNvSpPr>
            <p:nvPr/>
          </p:nvSpPr>
          <p:spPr bwMode="auto">
            <a:xfrm>
              <a:off x="1097" y="2990"/>
              <a:ext cx="202" cy="186"/>
            </a:xfrm>
            <a:custGeom>
              <a:avLst/>
              <a:gdLst>
                <a:gd name="T0" fmla="*/ 5 w 202"/>
                <a:gd name="T1" fmla="*/ 0 h 186"/>
                <a:gd name="T2" fmla="*/ 5 w 202"/>
                <a:gd name="T3" fmla="*/ 0 h 186"/>
                <a:gd name="T4" fmla="*/ 26 w 202"/>
                <a:gd name="T5" fmla="*/ 3 h 186"/>
                <a:gd name="T6" fmla="*/ 46 w 202"/>
                <a:gd name="T7" fmla="*/ 8 h 186"/>
                <a:gd name="T8" fmla="*/ 65 w 202"/>
                <a:gd name="T9" fmla="*/ 17 h 186"/>
                <a:gd name="T10" fmla="*/ 84 w 202"/>
                <a:gd name="T11" fmla="*/ 29 h 186"/>
                <a:gd name="T12" fmla="*/ 101 w 202"/>
                <a:gd name="T13" fmla="*/ 41 h 186"/>
                <a:gd name="T14" fmla="*/ 118 w 202"/>
                <a:gd name="T15" fmla="*/ 58 h 186"/>
                <a:gd name="T16" fmla="*/ 147 w 202"/>
                <a:gd name="T17" fmla="*/ 92 h 186"/>
                <a:gd name="T18" fmla="*/ 171 w 202"/>
                <a:gd name="T19" fmla="*/ 126 h 186"/>
                <a:gd name="T20" fmla="*/ 188 w 202"/>
                <a:gd name="T21" fmla="*/ 155 h 186"/>
                <a:gd name="T22" fmla="*/ 200 w 202"/>
                <a:gd name="T23" fmla="*/ 176 h 186"/>
                <a:gd name="T24" fmla="*/ 202 w 202"/>
                <a:gd name="T25" fmla="*/ 186 h 186"/>
                <a:gd name="T26" fmla="*/ 202 w 202"/>
                <a:gd name="T27" fmla="*/ 186 h 186"/>
                <a:gd name="T28" fmla="*/ 198 w 202"/>
                <a:gd name="T29" fmla="*/ 179 h 186"/>
                <a:gd name="T30" fmla="*/ 183 w 202"/>
                <a:gd name="T31" fmla="*/ 160 h 186"/>
                <a:gd name="T32" fmla="*/ 161 w 202"/>
                <a:gd name="T33" fmla="*/ 131 h 186"/>
                <a:gd name="T34" fmla="*/ 135 w 202"/>
                <a:gd name="T35" fmla="*/ 99 h 186"/>
                <a:gd name="T36" fmla="*/ 106 w 202"/>
                <a:gd name="T37" fmla="*/ 68 h 186"/>
                <a:gd name="T38" fmla="*/ 89 w 202"/>
                <a:gd name="T39" fmla="*/ 53 h 186"/>
                <a:gd name="T40" fmla="*/ 74 w 202"/>
                <a:gd name="T41" fmla="*/ 41 h 186"/>
                <a:gd name="T42" fmla="*/ 58 w 202"/>
                <a:gd name="T43" fmla="*/ 32 h 186"/>
                <a:gd name="T44" fmla="*/ 41 w 202"/>
                <a:gd name="T45" fmla="*/ 22 h 186"/>
                <a:gd name="T46" fmla="*/ 24 w 202"/>
                <a:gd name="T47" fmla="*/ 17 h 186"/>
                <a:gd name="T48" fmla="*/ 9 w 202"/>
                <a:gd name="T49" fmla="*/ 17 h 186"/>
                <a:gd name="T50" fmla="*/ 9 w 202"/>
                <a:gd name="T51" fmla="*/ 17 h 186"/>
                <a:gd name="T52" fmla="*/ 2 w 202"/>
                <a:gd name="T53" fmla="*/ 15 h 186"/>
                <a:gd name="T54" fmla="*/ 0 w 202"/>
                <a:gd name="T55" fmla="*/ 10 h 186"/>
                <a:gd name="T56" fmla="*/ 0 w 202"/>
                <a:gd name="T57" fmla="*/ 10 h 186"/>
                <a:gd name="T58" fmla="*/ 0 w 202"/>
                <a:gd name="T59" fmla="*/ 3 h 186"/>
                <a:gd name="T60" fmla="*/ 2 w 202"/>
                <a:gd name="T61" fmla="*/ 0 h 186"/>
                <a:gd name="T62" fmla="*/ 5 w 202"/>
                <a:gd name="T63" fmla="*/ 0 h 186"/>
                <a:gd name="T64" fmla="*/ 5 w 202"/>
                <a:gd name="T65" fmla="*/ 0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2"/>
                <a:gd name="T100" fmla="*/ 0 h 186"/>
                <a:gd name="T101" fmla="*/ 202 w 202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2" h="186">
                  <a:moveTo>
                    <a:pt x="5" y="0"/>
                  </a:moveTo>
                  <a:lnTo>
                    <a:pt x="5" y="0"/>
                  </a:lnTo>
                  <a:lnTo>
                    <a:pt x="26" y="3"/>
                  </a:lnTo>
                  <a:lnTo>
                    <a:pt x="46" y="8"/>
                  </a:lnTo>
                  <a:lnTo>
                    <a:pt x="65" y="17"/>
                  </a:lnTo>
                  <a:lnTo>
                    <a:pt x="84" y="29"/>
                  </a:lnTo>
                  <a:lnTo>
                    <a:pt x="101" y="41"/>
                  </a:lnTo>
                  <a:lnTo>
                    <a:pt x="118" y="58"/>
                  </a:lnTo>
                  <a:lnTo>
                    <a:pt x="147" y="92"/>
                  </a:lnTo>
                  <a:lnTo>
                    <a:pt x="171" y="126"/>
                  </a:lnTo>
                  <a:lnTo>
                    <a:pt x="188" y="155"/>
                  </a:lnTo>
                  <a:lnTo>
                    <a:pt x="200" y="176"/>
                  </a:lnTo>
                  <a:lnTo>
                    <a:pt x="202" y="186"/>
                  </a:lnTo>
                  <a:lnTo>
                    <a:pt x="198" y="179"/>
                  </a:lnTo>
                  <a:lnTo>
                    <a:pt x="183" y="160"/>
                  </a:lnTo>
                  <a:lnTo>
                    <a:pt x="161" y="131"/>
                  </a:lnTo>
                  <a:lnTo>
                    <a:pt x="135" y="99"/>
                  </a:lnTo>
                  <a:lnTo>
                    <a:pt x="106" y="68"/>
                  </a:lnTo>
                  <a:lnTo>
                    <a:pt x="89" y="53"/>
                  </a:lnTo>
                  <a:lnTo>
                    <a:pt x="74" y="41"/>
                  </a:lnTo>
                  <a:lnTo>
                    <a:pt x="58" y="32"/>
                  </a:lnTo>
                  <a:lnTo>
                    <a:pt x="41" y="22"/>
                  </a:lnTo>
                  <a:lnTo>
                    <a:pt x="24" y="17"/>
                  </a:lnTo>
                  <a:lnTo>
                    <a:pt x="9" y="17"/>
                  </a:lnTo>
                  <a:lnTo>
                    <a:pt x="2" y="15"/>
                  </a:lnTo>
                  <a:lnTo>
                    <a:pt x="0" y="10"/>
                  </a:lnTo>
                  <a:lnTo>
                    <a:pt x="0" y="3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893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6"/>
            <p:cNvSpPr>
              <a:spLocks/>
            </p:cNvSpPr>
            <p:nvPr/>
          </p:nvSpPr>
          <p:spPr bwMode="auto">
            <a:xfrm>
              <a:off x="573" y="3166"/>
              <a:ext cx="738" cy="83"/>
            </a:xfrm>
            <a:custGeom>
              <a:avLst/>
              <a:gdLst>
                <a:gd name="T0" fmla="*/ 724 w 738"/>
                <a:gd name="T1" fmla="*/ 83 h 83"/>
                <a:gd name="T2" fmla="*/ 724 w 738"/>
                <a:gd name="T3" fmla="*/ 83 h 83"/>
                <a:gd name="T4" fmla="*/ 724 w 738"/>
                <a:gd name="T5" fmla="*/ 83 h 83"/>
                <a:gd name="T6" fmla="*/ 724 w 738"/>
                <a:gd name="T7" fmla="*/ 83 h 83"/>
                <a:gd name="T8" fmla="*/ 736 w 738"/>
                <a:gd name="T9" fmla="*/ 75 h 83"/>
                <a:gd name="T10" fmla="*/ 738 w 738"/>
                <a:gd name="T11" fmla="*/ 68 h 83"/>
                <a:gd name="T12" fmla="*/ 738 w 738"/>
                <a:gd name="T13" fmla="*/ 66 h 83"/>
                <a:gd name="T14" fmla="*/ 736 w 738"/>
                <a:gd name="T15" fmla="*/ 61 h 83"/>
                <a:gd name="T16" fmla="*/ 729 w 738"/>
                <a:gd name="T17" fmla="*/ 56 h 83"/>
                <a:gd name="T18" fmla="*/ 717 w 738"/>
                <a:gd name="T19" fmla="*/ 49 h 83"/>
                <a:gd name="T20" fmla="*/ 697 w 738"/>
                <a:gd name="T21" fmla="*/ 42 h 83"/>
                <a:gd name="T22" fmla="*/ 649 w 738"/>
                <a:gd name="T23" fmla="*/ 32 h 83"/>
                <a:gd name="T24" fmla="*/ 586 w 738"/>
                <a:gd name="T25" fmla="*/ 22 h 83"/>
                <a:gd name="T26" fmla="*/ 516 w 738"/>
                <a:gd name="T27" fmla="*/ 13 h 83"/>
                <a:gd name="T28" fmla="*/ 442 w 738"/>
                <a:gd name="T29" fmla="*/ 5 h 83"/>
                <a:gd name="T30" fmla="*/ 364 w 738"/>
                <a:gd name="T31" fmla="*/ 0 h 83"/>
                <a:gd name="T32" fmla="*/ 364 w 738"/>
                <a:gd name="T33" fmla="*/ 0 h 83"/>
                <a:gd name="T34" fmla="*/ 292 w 738"/>
                <a:gd name="T35" fmla="*/ 0 h 83"/>
                <a:gd name="T36" fmla="*/ 224 w 738"/>
                <a:gd name="T37" fmla="*/ 3 h 83"/>
                <a:gd name="T38" fmla="*/ 162 w 738"/>
                <a:gd name="T39" fmla="*/ 8 h 83"/>
                <a:gd name="T40" fmla="*/ 109 w 738"/>
                <a:gd name="T41" fmla="*/ 17 h 83"/>
                <a:gd name="T42" fmla="*/ 63 w 738"/>
                <a:gd name="T43" fmla="*/ 25 h 83"/>
                <a:gd name="T44" fmla="*/ 29 w 738"/>
                <a:gd name="T45" fmla="*/ 34 h 83"/>
                <a:gd name="T46" fmla="*/ 7 w 738"/>
                <a:gd name="T47" fmla="*/ 42 h 83"/>
                <a:gd name="T48" fmla="*/ 2 w 738"/>
                <a:gd name="T49" fmla="*/ 46 h 83"/>
                <a:gd name="T50" fmla="*/ 0 w 738"/>
                <a:gd name="T51" fmla="*/ 49 h 83"/>
                <a:gd name="T52" fmla="*/ 0 w 738"/>
                <a:gd name="T53" fmla="*/ 49 h 83"/>
                <a:gd name="T54" fmla="*/ 2 w 738"/>
                <a:gd name="T55" fmla="*/ 51 h 83"/>
                <a:gd name="T56" fmla="*/ 10 w 738"/>
                <a:gd name="T57" fmla="*/ 54 h 83"/>
                <a:gd name="T58" fmla="*/ 36 w 738"/>
                <a:gd name="T59" fmla="*/ 61 h 83"/>
                <a:gd name="T60" fmla="*/ 36 w 738"/>
                <a:gd name="T61" fmla="*/ 61 h 83"/>
                <a:gd name="T62" fmla="*/ 92 w 738"/>
                <a:gd name="T63" fmla="*/ 49 h 83"/>
                <a:gd name="T64" fmla="*/ 128 w 738"/>
                <a:gd name="T65" fmla="*/ 42 h 83"/>
                <a:gd name="T66" fmla="*/ 167 w 738"/>
                <a:gd name="T67" fmla="*/ 37 h 83"/>
                <a:gd name="T68" fmla="*/ 212 w 738"/>
                <a:gd name="T69" fmla="*/ 32 h 83"/>
                <a:gd name="T70" fmla="*/ 261 w 738"/>
                <a:gd name="T71" fmla="*/ 29 h 83"/>
                <a:gd name="T72" fmla="*/ 311 w 738"/>
                <a:gd name="T73" fmla="*/ 29 h 83"/>
                <a:gd name="T74" fmla="*/ 364 w 738"/>
                <a:gd name="T75" fmla="*/ 32 h 83"/>
                <a:gd name="T76" fmla="*/ 364 w 738"/>
                <a:gd name="T77" fmla="*/ 32 h 83"/>
                <a:gd name="T78" fmla="*/ 475 w 738"/>
                <a:gd name="T79" fmla="*/ 39 h 83"/>
                <a:gd name="T80" fmla="*/ 579 w 738"/>
                <a:gd name="T81" fmla="*/ 49 h 83"/>
                <a:gd name="T82" fmla="*/ 627 w 738"/>
                <a:gd name="T83" fmla="*/ 56 h 83"/>
                <a:gd name="T84" fmla="*/ 666 w 738"/>
                <a:gd name="T85" fmla="*/ 66 h 83"/>
                <a:gd name="T86" fmla="*/ 700 w 738"/>
                <a:gd name="T87" fmla="*/ 73 h 83"/>
                <a:gd name="T88" fmla="*/ 724 w 738"/>
                <a:gd name="T89" fmla="*/ 83 h 83"/>
                <a:gd name="T90" fmla="*/ 724 w 738"/>
                <a:gd name="T91" fmla="*/ 83 h 8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83"/>
                <a:gd name="T140" fmla="*/ 738 w 738"/>
                <a:gd name="T141" fmla="*/ 83 h 8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83">
                  <a:moveTo>
                    <a:pt x="724" y="83"/>
                  </a:moveTo>
                  <a:lnTo>
                    <a:pt x="724" y="83"/>
                  </a:lnTo>
                  <a:lnTo>
                    <a:pt x="736" y="75"/>
                  </a:lnTo>
                  <a:lnTo>
                    <a:pt x="738" y="68"/>
                  </a:lnTo>
                  <a:lnTo>
                    <a:pt x="738" y="66"/>
                  </a:lnTo>
                  <a:lnTo>
                    <a:pt x="736" y="61"/>
                  </a:lnTo>
                  <a:lnTo>
                    <a:pt x="729" y="56"/>
                  </a:lnTo>
                  <a:lnTo>
                    <a:pt x="717" y="49"/>
                  </a:lnTo>
                  <a:lnTo>
                    <a:pt x="697" y="42"/>
                  </a:lnTo>
                  <a:lnTo>
                    <a:pt x="649" y="32"/>
                  </a:lnTo>
                  <a:lnTo>
                    <a:pt x="586" y="22"/>
                  </a:lnTo>
                  <a:lnTo>
                    <a:pt x="516" y="13"/>
                  </a:lnTo>
                  <a:lnTo>
                    <a:pt x="442" y="5"/>
                  </a:lnTo>
                  <a:lnTo>
                    <a:pt x="364" y="0"/>
                  </a:lnTo>
                  <a:lnTo>
                    <a:pt x="292" y="0"/>
                  </a:lnTo>
                  <a:lnTo>
                    <a:pt x="224" y="3"/>
                  </a:lnTo>
                  <a:lnTo>
                    <a:pt x="162" y="8"/>
                  </a:lnTo>
                  <a:lnTo>
                    <a:pt x="109" y="17"/>
                  </a:lnTo>
                  <a:lnTo>
                    <a:pt x="63" y="25"/>
                  </a:lnTo>
                  <a:lnTo>
                    <a:pt x="29" y="34"/>
                  </a:lnTo>
                  <a:lnTo>
                    <a:pt x="7" y="42"/>
                  </a:lnTo>
                  <a:lnTo>
                    <a:pt x="2" y="46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10" y="54"/>
                  </a:lnTo>
                  <a:lnTo>
                    <a:pt x="36" y="61"/>
                  </a:lnTo>
                  <a:lnTo>
                    <a:pt x="92" y="49"/>
                  </a:lnTo>
                  <a:lnTo>
                    <a:pt x="128" y="42"/>
                  </a:lnTo>
                  <a:lnTo>
                    <a:pt x="167" y="37"/>
                  </a:lnTo>
                  <a:lnTo>
                    <a:pt x="212" y="32"/>
                  </a:lnTo>
                  <a:lnTo>
                    <a:pt x="261" y="29"/>
                  </a:lnTo>
                  <a:lnTo>
                    <a:pt x="311" y="29"/>
                  </a:lnTo>
                  <a:lnTo>
                    <a:pt x="364" y="32"/>
                  </a:lnTo>
                  <a:lnTo>
                    <a:pt x="475" y="39"/>
                  </a:lnTo>
                  <a:lnTo>
                    <a:pt x="579" y="49"/>
                  </a:lnTo>
                  <a:lnTo>
                    <a:pt x="627" y="56"/>
                  </a:lnTo>
                  <a:lnTo>
                    <a:pt x="666" y="66"/>
                  </a:lnTo>
                  <a:lnTo>
                    <a:pt x="700" y="73"/>
                  </a:lnTo>
                  <a:lnTo>
                    <a:pt x="724" y="83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7"/>
            <p:cNvSpPr>
              <a:spLocks/>
            </p:cNvSpPr>
            <p:nvPr/>
          </p:nvSpPr>
          <p:spPr bwMode="auto">
            <a:xfrm>
              <a:off x="607" y="3183"/>
              <a:ext cx="690" cy="78"/>
            </a:xfrm>
            <a:custGeom>
              <a:avLst/>
              <a:gdLst>
                <a:gd name="T0" fmla="*/ 656 w 690"/>
                <a:gd name="T1" fmla="*/ 53 h 78"/>
                <a:gd name="T2" fmla="*/ 656 w 690"/>
                <a:gd name="T3" fmla="*/ 39 h 78"/>
                <a:gd name="T4" fmla="*/ 644 w 690"/>
                <a:gd name="T5" fmla="*/ 29 h 78"/>
                <a:gd name="T6" fmla="*/ 627 w 690"/>
                <a:gd name="T7" fmla="*/ 27 h 78"/>
                <a:gd name="T8" fmla="*/ 579 w 690"/>
                <a:gd name="T9" fmla="*/ 25 h 78"/>
                <a:gd name="T10" fmla="*/ 572 w 690"/>
                <a:gd name="T11" fmla="*/ 22 h 78"/>
                <a:gd name="T12" fmla="*/ 555 w 690"/>
                <a:gd name="T13" fmla="*/ 15 h 78"/>
                <a:gd name="T14" fmla="*/ 545 w 690"/>
                <a:gd name="T15" fmla="*/ 10 h 78"/>
                <a:gd name="T16" fmla="*/ 519 w 690"/>
                <a:gd name="T17" fmla="*/ 8 h 78"/>
                <a:gd name="T18" fmla="*/ 509 w 690"/>
                <a:gd name="T19" fmla="*/ 8 h 78"/>
                <a:gd name="T20" fmla="*/ 437 w 690"/>
                <a:gd name="T21" fmla="*/ 10 h 78"/>
                <a:gd name="T22" fmla="*/ 415 w 690"/>
                <a:gd name="T23" fmla="*/ 5 h 78"/>
                <a:gd name="T24" fmla="*/ 374 w 690"/>
                <a:gd name="T25" fmla="*/ 5 h 78"/>
                <a:gd name="T26" fmla="*/ 359 w 690"/>
                <a:gd name="T27" fmla="*/ 10 h 78"/>
                <a:gd name="T28" fmla="*/ 357 w 690"/>
                <a:gd name="T29" fmla="*/ 15 h 78"/>
                <a:gd name="T30" fmla="*/ 330 w 690"/>
                <a:gd name="T31" fmla="*/ 15 h 78"/>
                <a:gd name="T32" fmla="*/ 301 w 690"/>
                <a:gd name="T33" fmla="*/ 12 h 78"/>
                <a:gd name="T34" fmla="*/ 297 w 690"/>
                <a:gd name="T35" fmla="*/ 5 h 78"/>
                <a:gd name="T36" fmla="*/ 287 w 690"/>
                <a:gd name="T37" fmla="*/ 3 h 78"/>
                <a:gd name="T38" fmla="*/ 270 w 690"/>
                <a:gd name="T39" fmla="*/ 3 h 78"/>
                <a:gd name="T40" fmla="*/ 224 w 690"/>
                <a:gd name="T41" fmla="*/ 10 h 78"/>
                <a:gd name="T42" fmla="*/ 215 w 690"/>
                <a:gd name="T43" fmla="*/ 10 h 78"/>
                <a:gd name="T44" fmla="*/ 198 w 690"/>
                <a:gd name="T45" fmla="*/ 5 h 78"/>
                <a:gd name="T46" fmla="*/ 188 w 690"/>
                <a:gd name="T47" fmla="*/ 3 h 78"/>
                <a:gd name="T48" fmla="*/ 159 w 690"/>
                <a:gd name="T49" fmla="*/ 3 h 78"/>
                <a:gd name="T50" fmla="*/ 149 w 690"/>
                <a:gd name="T51" fmla="*/ 8 h 78"/>
                <a:gd name="T52" fmla="*/ 123 w 690"/>
                <a:gd name="T53" fmla="*/ 22 h 78"/>
                <a:gd name="T54" fmla="*/ 82 w 690"/>
                <a:gd name="T55" fmla="*/ 22 h 78"/>
                <a:gd name="T56" fmla="*/ 58 w 690"/>
                <a:gd name="T57" fmla="*/ 22 h 78"/>
                <a:gd name="T58" fmla="*/ 17 w 690"/>
                <a:gd name="T59" fmla="*/ 29 h 78"/>
                <a:gd name="T60" fmla="*/ 2 w 690"/>
                <a:gd name="T61" fmla="*/ 39 h 78"/>
                <a:gd name="T62" fmla="*/ 2 w 690"/>
                <a:gd name="T63" fmla="*/ 44 h 78"/>
                <a:gd name="T64" fmla="*/ 2 w 690"/>
                <a:gd name="T65" fmla="*/ 44 h 78"/>
                <a:gd name="T66" fmla="*/ 55 w 690"/>
                <a:gd name="T67" fmla="*/ 53 h 78"/>
                <a:gd name="T68" fmla="*/ 224 w 690"/>
                <a:gd name="T69" fmla="*/ 68 h 78"/>
                <a:gd name="T70" fmla="*/ 328 w 690"/>
                <a:gd name="T71" fmla="*/ 73 h 78"/>
                <a:gd name="T72" fmla="*/ 466 w 690"/>
                <a:gd name="T73" fmla="*/ 78 h 78"/>
                <a:gd name="T74" fmla="*/ 654 w 690"/>
                <a:gd name="T75" fmla="*/ 70 h 78"/>
                <a:gd name="T76" fmla="*/ 690 w 690"/>
                <a:gd name="T77" fmla="*/ 66 h 78"/>
                <a:gd name="T78" fmla="*/ 675 w 690"/>
                <a:gd name="T79" fmla="*/ 58 h 78"/>
                <a:gd name="T80" fmla="*/ 656 w 690"/>
                <a:gd name="T81" fmla="*/ 53 h 7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90"/>
                <a:gd name="T124" fmla="*/ 0 h 78"/>
                <a:gd name="T125" fmla="*/ 690 w 690"/>
                <a:gd name="T126" fmla="*/ 78 h 7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90" h="78">
                  <a:moveTo>
                    <a:pt x="656" y="53"/>
                  </a:moveTo>
                  <a:lnTo>
                    <a:pt x="656" y="53"/>
                  </a:lnTo>
                  <a:lnTo>
                    <a:pt x="659" y="46"/>
                  </a:lnTo>
                  <a:lnTo>
                    <a:pt x="656" y="39"/>
                  </a:lnTo>
                  <a:lnTo>
                    <a:pt x="654" y="34"/>
                  </a:lnTo>
                  <a:lnTo>
                    <a:pt x="644" y="29"/>
                  </a:lnTo>
                  <a:lnTo>
                    <a:pt x="627" y="27"/>
                  </a:lnTo>
                  <a:lnTo>
                    <a:pt x="606" y="25"/>
                  </a:lnTo>
                  <a:lnTo>
                    <a:pt x="579" y="25"/>
                  </a:lnTo>
                  <a:lnTo>
                    <a:pt x="572" y="22"/>
                  </a:lnTo>
                  <a:lnTo>
                    <a:pt x="562" y="20"/>
                  </a:lnTo>
                  <a:lnTo>
                    <a:pt x="555" y="15"/>
                  </a:lnTo>
                  <a:lnTo>
                    <a:pt x="545" y="10"/>
                  </a:lnTo>
                  <a:lnTo>
                    <a:pt x="533" y="8"/>
                  </a:lnTo>
                  <a:lnTo>
                    <a:pt x="519" y="8"/>
                  </a:lnTo>
                  <a:lnTo>
                    <a:pt x="509" y="8"/>
                  </a:lnTo>
                  <a:lnTo>
                    <a:pt x="466" y="20"/>
                  </a:lnTo>
                  <a:lnTo>
                    <a:pt x="437" y="10"/>
                  </a:lnTo>
                  <a:lnTo>
                    <a:pt x="415" y="5"/>
                  </a:lnTo>
                  <a:lnTo>
                    <a:pt x="393" y="5"/>
                  </a:lnTo>
                  <a:lnTo>
                    <a:pt x="374" y="5"/>
                  </a:lnTo>
                  <a:lnTo>
                    <a:pt x="359" y="10"/>
                  </a:lnTo>
                  <a:lnTo>
                    <a:pt x="357" y="12"/>
                  </a:lnTo>
                  <a:lnTo>
                    <a:pt x="357" y="15"/>
                  </a:lnTo>
                  <a:lnTo>
                    <a:pt x="330" y="15"/>
                  </a:lnTo>
                  <a:lnTo>
                    <a:pt x="301" y="12"/>
                  </a:lnTo>
                  <a:lnTo>
                    <a:pt x="297" y="5"/>
                  </a:lnTo>
                  <a:lnTo>
                    <a:pt x="294" y="3"/>
                  </a:lnTo>
                  <a:lnTo>
                    <a:pt x="287" y="3"/>
                  </a:lnTo>
                  <a:lnTo>
                    <a:pt x="270" y="3"/>
                  </a:lnTo>
                  <a:lnTo>
                    <a:pt x="248" y="5"/>
                  </a:lnTo>
                  <a:lnTo>
                    <a:pt x="224" y="10"/>
                  </a:lnTo>
                  <a:lnTo>
                    <a:pt x="215" y="10"/>
                  </a:lnTo>
                  <a:lnTo>
                    <a:pt x="205" y="8"/>
                  </a:lnTo>
                  <a:lnTo>
                    <a:pt x="198" y="5"/>
                  </a:lnTo>
                  <a:lnTo>
                    <a:pt x="188" y="3"/>
                  </a:lnTo>
                  <a:lnTo>
                    <a:pt x="174" y="0"/>
                  </a:lnTo>
                  <a:lnTo>
                    <a:pt x="159" y="3"/>
                  </a:lnTo>
                  <a:lnTo>
                    <a:pt x="149" y="8"/>
                  </a:lnTo>
                  <a:lnTo>
                    <a:pt x="123" y="22"/>
                  </a:lnTo>
                  <a:lnTo>
                    <a:pt x="96" y="25"/>
                  </a:lnTo>
                  <a:lnTo>
                    <a:pt x="82" y="22"/>
                  </a:lnTo>
                  <a:lnTo>
                    <a:pt x="58" y="22"/>
                  </a:lnTo>
                  <a:lnTo>
                    <a:pt x="36" y="25"/>
                  </a:lnTo>
                  <a:lnTo>
                    <a:pt x="17" y="29"/>
                  </a:lnTo>
                  <a:lnTo>
                    <a:pt x="2" y="39"/>
                  </a:lnTo>
                  <a:lnTo>
                    <a:pt x="0" y="41"/>
                  </a:lnTo>
                  <a:lnTo>
                    <a:pt x="2" y="44"/>
                  </a:lnTo>
                  <a:lnTo>
                    <a:pt x="55" y="53"/>
                  </a:lnTo>
                  <a:lnTo>
                    <a:pt x="133" y="61"/>
                  </a:lnTo>
                  <a:lnTo>
                    <a:pt x="224" y="68"/>
                  </a:lnTo>
                  <a:lnTo>
                    <a:pt x="328" y="73"/>
                  </a:lnTo>
                  <a:lnTo>
                    <a:pt x="398" y="75"/>
                  </a:lnTo>
                  <a:lnTo>
                    <a:pt x="466" y="78"/>
                  </a:lnTo>
                  <a:lnTo>
                    <a:pt x="577" y="75"/>
                  </a:lnTo>
                  <a:lnTo>
                    <a:pt x="654" y="70"/>
                  </a:lnTo>
                  <a:lnTo>
                    <a:pt x="678" y="68"/>
                  </a:lnTo>
                  <a:lnTo>
                    <a:pt x="690" y="66"/>
                  </a:lnTo>
                  <a:lnTo>
                    <a:pt x="675" y="58"/>
                  </a:lnTo>
                  <a:lnTo>
                    <a:pt x="656" y="53"/>
                  </a:lnTo>
                  <a:close/>
                </a:path>
              </a:pathLst>
            </a:custGeom>
            <a:solidFill>
              <a:srgbClr val="27150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8"/>
            <p:cNvSpPr>
              <a:spLocks/>
            </p:cNvSpPr>
            <p:nvPr/>
          </p:nvSpPr>
          <p:spPr bwMode="auto">
            <a:xfrm>
              <a:off x="732" y="2619"/>
              <a:ext cx="302" cy="615"/>
            </a:xfrm>
            <a:custGeom>
              <a:avLst/>
              <a:gdLst>
                <a:gd name="T0" fmla="*/ 140 w 302"/>
                <a:gd name="T1" fmla="*/ 0 h 615"/>
                <a:gd name="T2" fmla="*/ 126 w 302"/>
                <a:gd name="T3" fmla="*/ 0 h 615"/>
                <a:gd name="T4" fmla="*/ 99 w 302"/>
                <a:gd name="T5" fmla="*/ 2 h 615"/>
                <a:gd name="T6" fmla="*/ 53 w 302"/>
                <a:gd name="T7" fmla="*/ 24 h 615"/>
                <a:gd name="T8" fmla="*/ 22 w 302"/>
                <a:gd name="T9" fmla="*/ 53 h 615"/>
                <a:gd name="T10" fmla="*/ 3 w 302"/>
                <a:gd name="T11" fmla="*/ 79 h 615"/>
                <a:gd name="T12" fmla="*/ 0 w 302"/>
                <a:gd name="T13" fmla="*/ 84 h 615"/>
                <a:gd name="T14" fmla="*/ 3 w 302"/>
                <a:gd name="T15" fmla="*/ 94 h 615"/>
                <a:gd name="T16" fmla="*/ 8 w 302"/>
                <a:gd name="T17" fmla="*/ 99 h 615"/>
                <a:gd name="T18" fmla="*/ 17 w 302"/>
                <a:gd name="T19" fmla="*/ 101 h 615"/>
                <a:gd name="T20" fmla="*/ 27 w 302"/>
                <a:gd name="T21" fmla="*/ 94 h 615"/>
                <a:gd name="T22" fmla="*/ 34 w 302"/>
                <a:gd name="T23" fmla="*/ 84 h 615"/>
                <a:gd name="T24" fmla="*/ 68 w 302"/>
                <a:gd name="T25" fmla="*/ 50 h 615"/>
                <a:gd name="T26" fmla="*/ 104 w 302"/>
                <a:gd name="T27" fmla="*/ 31 h 615"/>
                <a:gd name="T28" fmla="*/ 126 w 302"/>
                <a:gd name="T29" fmla="*/ 26 h 615"/>
                <a:gd name="T30" fmla="*/ 160 w 302"/>
                <a:gd name="T31" fmla="*/ 29 h 615"/>
                <a:gd name="T32" fmla="*/ 189 w 302"/>
                <a:gd name="T33" fmla="*/ 38 h 615"/>
                <a:gd name="T34" fmla="*/ 215 w 302"/>
                <a:gd name="T35" fmla="*/ 53 h 615"/>
                <a:gd name="T36" fmla="*/ 239 w 302"/>
                <a:gd name="T37" fmla="*/ 72 h 615"/>
                <a:gd name="T38" fmla="*/ 251 w 302"/>
                <a:gd name="T39" fmla="*/ 89 h 615"/>
                <a:gd name="T40" fmla="*/ 266 w 302"/>
                <a:gd name="T41" fmla="*/ 130 h 615"/>
                <a:gd name="T42" fmla="*/ 273 w 302"/>
                <a:gd name="T43" fmla="*/ 178 h 615"/>
                <a:gd name="T44" fmla="*/ 271 w 302"/>
                <a:gd name="T45" fmla="*/ 236 h 615"/>
                <a:gd name="T46" fmla="*/ 263 w 302"/>
                <a:gd name="T47" fmla="*/ 265 h 615"/>
                <a:gd name="T48" fmla="*/ 249 w 302"/>
                <a:gd name="T49" fmla="*/ 311 h 615"/>
                <a:gd name="T50" fmla="*/ 230 w 302"/>
                <a:gd name="T51" fmla="*/ 362 h 615"/>
                <a:gd name="T52" fmla="*/ 210 w 302"/>
                <a:gd name="T53" fmla="*/ 427 h 615"/>
                <a:gd name="T54" fmla="*/ 198 w 302"/>
                <a:gd name="T55" fmla="*/ 511 h 615"/>
                <a:gd name="T56" fmla="*/ 198 w 302"/>
                <a:gd name="T57" fmla="*/ 610 h 615"/>
                <a:gd name="T58" fmla="*/ 198 w 302"/>
                <a:gd name="T59" fmla="*/ 613 h 615"/>
                <a:gd name="T60" fmla="*/ 213 w 302"/>
                <a:gd name="T61" fmla="*/ 615 h 615"/>
                <a:gd name="T62" fmla="*/ 225 w 302"/>
                <a:gd name="T63" fmla="*/ 613 h 615"/>
                <a:gd name="T64" fmla="*/ 225 w 302"/>
                <a:gd name="T65" fmla="*/ 610 h 615"/>
                <a:gd name="T66" fmla="*/ 227 w 302"/>
                <a:gd name="T67" fmla="*/ 514 h 615"/>
                <a:gd name="T68" fmla="*/ 239 w 302"/>
                <a:gd name="T69" fmla="*/ 434 h 615"/>
                <a:gd name="T70" fmla="*/ 256 w 302"/>
                <a:gd name="T71" fmla="*/ 371 h 615"/>
                <a:gd name="T72" fmla="*/ 275 w 302"/>
                <a:gd name="T73" fmla="*/ 321 h 615"/>
                <a:gd name="T74" fmla="*/ 292 w 302"/>
                <a:gd name="T75" fmla="*/ 272 h 615"/>
                <a:gd name="T76" fmla="*/ 300 w 302"/>
                <a:gd name="T77" fmla="*/ 231 h 615"/>
                <a:gd name="T78" fmla="*/ 302 w 302"/>
                <a:gd name="T79" fmla="*/ 161 h 615"/>
                <a:gd name="T80" fmla="*/ 290 w 302"/>
                <a:gd name="T81" fmla="*/ 108 h 615"/>
                <a:gd name="T82" fmla="*/ 271 w 302"/>
                <a:gd name="T83" fmla="*/ 70 h 615"/>
                <a:gd name="T84" fmla="*/ 261 w 302"/>
                <a:gd name="T85" fmla="*/ 55 h 615"/>
                <a:gd name="T86" fmla="*/ 234 w 302"/>
                <a:gd name="T87" fmla="*/ 31 h 615"/>
                <a:gd name="T88" fmla="*/ 208 w 302"/>
                <a:gd name="T89" fmla="*/ 14 h 615"/>
                <a:gd name="T90" fmla="*/ 174 w 302"/>
                <a:gd name="T91" fmla="*/ 2 h 615"/>
                <a:gd name="T92" fmla="*/ 140 w 302"/>
                <a:gd name="T93" fmla="*/ 0 h 61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02"/>
                <a:gd name="T142" fmla="*/ 0 h 615"/>
                <a:gd name="T143" fmla="*/ 302 w 302"/>
                <a:gd name="T144" fmla="*/ 615 h 61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02" h="615">
                  <a:moveTo>
                    <a:pt x="140" y="0"/>
                  </a:moveTo>
                  <a:lnTo>
                    <a:pt x="140" y="0"/>
                  </a:lnTo>
                  <a:lnTo>
                    <a:pt x="126" y="0"/>
                  </a:lnTo>
                  <a:lnTo>
                    <a:pt x="111" y="0"/>
                  </a:lnTo>
                  <a:lnTo>
                    <a:pt x="99" y="2"/>
                  </a:lnTo>
                  <a:lnTo>
                    <a:pt x="75" y="12"/>
                  </a:lnTo>
                  <a:lnTo>
                    <a:pt x="53" y="24"/>
                  </a:lnTo>
                  <a:lnTo>
                    <a:pt x="37" y="38"/>
                  </a:lnTo>
                  <a:lnTo>
                    <a:pt x="22" y="53"/>
                  </a:lnTo>
                  <a:lnTo>
                    <a:pt x="12" y="65"/>
                  </a:lnTo>
                  <a:lnTo>
                    <a:pt x="3" y="79"/>
                  </a:lnTo>
                  <a:lnTo>
                    <a:pt x="0" y="84"/>
                  </a:lnTo>
                  <a:lnTo>
                    <a:pt x="0" y="89"/>
                  </a:lnTo>
                  <a:lnTo>
                    <a:pt x="3" y="94"/>
                  </a:lnTo>
                  <a:lnTo>
                    <a:pt x="8" y="99"/>
                  </a:lnTo>
                  <a:lnTo>
                    <a:pt x="12" y="101"/>
                  </a:lnTo>
                  <a:lnTo>
                    <a:pt x="17" y="101"/>
                  </a:lnTo>
                  <a:lnTo>
                    <a:pt x="22" y="99"/>
                  </a:lnTo>
                  <a:lnTo>
                    <a:pt x="27" y="94"/>
                  </a:lnTo>
                  <a:lnTo>
                    <a:pt x="34" y="84"/>
                  </a:lnTo>
                  <a:lnTo>
                    <a:pt x="53" y="62"/>
                  </a:lnTo>
                  <a:lnTo>
                    <a:pt x="68" y="50"/>
                  </a:lnTo>
                  <a:lnTo>
                    <a:pt x="85" y="38"/>
                  </a:lnTo>
                  <a:lnTo>
                    <a:pt x="104" y="31"/>
                  </a:lnTo>
                  <a:lnTo>
                    <a:pt x="126" y="26"/>
                  </a:lnTo>
                  <a:lnTo>
                    <a:pt x="143" y="26"/>
                  </a:lnTo>
                  <a:lnTo>
                    <a:pt x="160" y="29"/>
                  </a:lnTo>
                  <a:lnTo>
                    <a:pt x="174" y="33"/>
                  </a:lnTo>
                  <a:lnTo>
                    <a:pt x="189" y="38"/>
                  </a:lnTo>
                  <a:lnTo>
                    <a:pt x="203" y="43"/>
                  </a:lnTo>
                  <a:lnTo>
                    <a:pt x="215" y="53"/>
                  </a:lnTo>
                  <a:lnTo>
                    <a:pt x="227" y="62"/>
                  </a:lnTo>
                  <a:lnTo>
                    <a:pt x="239" y="72"/>
                  </a:lnTo>
                  <a:lnTo>
                    <a:pt x="251" y="89"/>
                  </a:lnTo>
                  <a:lnTo>
                    <a:pt x="261" y="108"/>
                  </a:lnTo>
                  <a:lnTo>
                    <a:pt x="266" y="130"/>
                  </a:lnTo>
                  <a:lnTo>
                    <a:pt x="271" y="154"/>
                  </a:lnTo>
                  <a:lnTo>
                    <a:pt x="273" y="178"/>
                  </a:lnTo>
                  <a:lnTo>
                    <a:pt x="273" y="207"/>
                  </a:lnTo>
                  <a:lnTo>
                    <a:pt x="271" y="236"/>
                  </a:lnTo>
                  <a:lnTo>
                    <a:pt x="263" y="265"/>
                  </a:lnTo>
                  <a:lnTo>
                    <a:pt x="259" y="284"/>
                  </a:lnTo>
                  <a:lnTo>
                    <a:pt x="249" y="311"/>
                  </a:lnTo>
                  <a:lnTo>
                    <a:pt x="230" y="362"/>
                  </a:lnTo>
                  <a:lnTo>
                    <a:pt x="220" y="393"/>
                  </a:lnTo>
                  <a:lnTo>
                    <a:pt x="210" y="427"/>
                  </a:lnTo>
                  <a:lnTo>
                    <a:pt x="203" y="468"/>
                  </a:lnTo>
                  <a:lnTo>
                    <a:pt x="198" y="511"/>
                  </a:lnTo>
                  <a:lnTo>
                    <a:pt x="196" y="560"/>
                  </a:lnTo>
                  <a:lnTo>
                    <a:pt x="198" y="610"/>
                  </a:lnTo>
                  <a:lnTo>
                    <a:pt x="198" y="613"/>
                  </a:lnTo>
                  <a:lnTo>
                    <a:pt x="203" y="615"/>
                  </a:lnTo>
                  <a:lnTo>
                    <a:pt x="213" y="615"/>
                  </a:lnTo>
                  <a:lnTo>
                    <a:pt x="222" y="613"/>
                  </a:lnTo>
                  <a:lnTo>
                    <a:pt x="225" y="613"/>
                  </a:lnTo>
                  <a:lnTo>
                    <a:pt x="225" y="610"/>
                  </a:lnTo>
                  <a:lnTo>
                    <a:pt x="225" y="560"/>
                  </a:lnTo>
                  <a:lnTo>
                    <a:pt x="227" y="514"/>
                  </a:lnTo>
                  <a:lnTo>
                    <a:pt x="232" y="473"/>
                  </a:lnTo>
                  <a:lnTo>
                    <a:pt x="239" y="434"/>
                  </a:lnTo>
                  <a:lnTo>
                    <a:pt x="246" y="403"/>
                  </a:lnTo>
                  <a:lnTo>
                    <a:pt x="256" y="371"/>
                  </a:lnTo>
                  <a:lnTo>
                    <a:pt x="275" y="321"/>
                  </a:lnTo>
                  <a:lnTo>
                    <a:pt x="285" y="294"/>
                  </a:lnTo>
                  <a:lnTo>
                    <a:pt x="292" y="272"/>
                  </a:lnTo>
                  <a:lnTo>
                    <a:pt x="300" y="231"/>
                  </a:lnTo>
                  <a:lnTo>
                    <a:pt x="302" y="193"/>
                  </a:lnTo>
                  <a:lnTo>
                    <a:pt x="302" y="161"/>
                  </a:lnTo>
                  <a:lnTo>
                    <a:pt x="297" y="132"/>
                  </a:lnTo>
                  <a:lnTo>
                    <a:pt x="290" y="108"/>
                  </a:lnTo>
                  <a:lnTo>
                    <a:pt x="280" y="86"/>
                  </a:lnTo>
                  <a:lnTo>
                    <a:pt x="271" y="70"/>
                  </a:lnTo>
                  <a:lnTo>
                    <a:pt x="261" y="55"/>
                  </a:lnTo>
                  <a:lnTo>
                    <a:pt x="249" y="43"/>
                  </a:lnTo>
                  <a:lnTo>
                    <a:pt x="234" y="31"/>
                  </a:lnTo>
                  <a:lnTo>
                    <a:pt x="222" y="21"/>
                  </a:lnTo>
                  <a:lnTo>
                    <a:pt x="208" y="14"/>
                  </a:lnTo>
                  <a:lnTo>
                    <a:pt x="191" y="7"/>
                  </a:lnTo>
                  <a:lnTo>
                    <a:pt x="174" y="2"/>
                  </a:lnTo>
                  <a:lnTo>
                    <a:pt x="157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7893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9"/>
            <p:cNvSpPr>
              <a:spLocks/>
            </p:cNvSpPr>
            <p:nvPr/>
          </p:nvSpPr>
          <p:spPr bwMode="auto">
            <a:xfrm>
              <a:off x="539" y="2650"/>
              <a:ext cx="300" cy="422"/>
            </a:xfrm>
            <a:custGeom>
              <a:avLst/>
              <a:gdLst>
                <a:gd name="T0" fmla="*/ 189 w 300"/>
                <a:gd name="T1" fmla="*/ 70 h 422"/>
                <a:gd name="T2" fmla="*/ 189 w 300"/>
                <a:gd name="T3" fmla="*/ 70 h 422"/>
                <a:gd name="T4" fmla="*/ 181 w 300"/>
                <a:gd name="T5" fmla="*/ 58 h 422"/>
                <a:gd name="T6" fmla="*/ 169 w 300"/>
                <a:gd name="T7" fmla="*/ 43 h 422"/>
                <a:gd name="T8" fmla="*/ 157 w 300"/>
                <a:gd name="T9" fmla="*/ 29 h 422"/>
                <a:gd name="T10" fmla="*/ 140 w 300"/>
                <a:gd name="T11" fmla="*/ 17 h 422"/>
                <a:gd name="T12" fmla="*/ 123 w 300"/>
                <a:gd name="T13" fmla="*/ 7 h 422"/>
                <a:gd name="T14" fmla="*/ 114 w 300"/>
                <a:gd name="T15" fmla="*/ 2 h 422"/>
                <a:gd name="T16" fmla="*/ 104 w 300"/>
                <a:gd name="T17" fmla="*/ 0 h 422"/>
                <a:gd name="T18" fmla="*/ 92 w 300"/>
                <a:gd name="T19" fmla="*/ 2 h 422"/>
                <a:gd name="T20" fmla="*/ 82 w 300"/>
                <a:gd name="T21" fmla="*/ 5 h 422"/>
                <a:gd name="T22" fmla="*/ 82 w 300"/>
                <a:gd name="T23" fmla="*/ 5 h 422"/>
                <a:gd name="T24" fmla="*/ 75 w 300"/>
                <a:gd name="T25" fmla="*/ 7 h 422"/>
                <a:gd name="T26" fmla="*/ 65 w 300"/>
                <a:gd name="T27" fmla="*/ 14 h 422"/>
                <a:gd name="T28" fmla="*/ 56 w 300"/>
                <a:gd name="T29" fmla="*/ 22 h 422"/>
                <a:gd name="T30" fmla="*/ 49 w 300"/>
                <a:gd name="T31" fmla="*/ 31 h 422"/>
                <a:gd name="T32" fmla="*/ 39 w 300"/>
                <a:gd name="T33" fmla="*/ 46 h 422"/>
                <a:gd name="T34" fmla="*/ 32 w 300"/>
                <a:gd name="T35" fmla="*/ 60 h 422"/>
                <a:gd name="T36" fmla="*/ 15 w 300"/>
                <a:gd name="T37" fmla="*/ 101 h 422"/>
                <a:gd name="T38" fmla="*/ 15 w 300"/>
                <a:gd name="T39" fmla="*/ 101 h 422"/>
                <a:gd name="T40" fmla="*/ 8 w 300"/>
                <a:gd name="T41" fmla="*/ 125 h 422"/>
                <a:gd name="T42" fmla="*/ 3 w 300"/>
                <a:gd name="T43" fmla="*/ 152 h 422"/>
                <a:gd name="T44" fmla="*/ 0 w 300"/>
                <a:gd name="T45" fmla="*/ 181 h 422"/>
                <a:gd name="T46" fmla="*/ 0 w 300"/>
                <a:gd name="T47" fmla="*/ 208 h 422"/>
                <a:gd name="T48" fmla="*/ 3 w 300"/>
                <a:gd name="T49" fmla="*/ 234 h 422"/>
                <a:gd name="T50" fmla="*/ 8 w 300"/>
                <a:gd name="T51" fmla="*/ 261 h 422"/>
                <a:gd name="T52" fmla="*/ 17 w 300"/>
                <a:gd name="T53" fmla="*/ 311 h 422"/>
                <a:gd name="T54" fmla="*/ 29 w 300"/>
                <a:gd name="T55" fmla="*/ 357 h 422"/>
                <a:gd name="T56" fmla="*/ 41 w 300"/>
                <a:gd name="T57" fmla="*/ 391 h 422"/>
                <a:gd name="T58" fmla="*/ 53 w 300"/>
                <a:gd name="T59" fmla="*/ 422 h 422"/>
                <a:gd name="T60" fmla="*/ 53 w 300"/>
                <a:gd name="T61" fmla="*/ 422 h 422"/>
                <a:gd name="T62" fmla="*/ 65 w 300"/>
                <a:gd name="T63" fmla="*/ 398 h 422"/>
                <a:gd name="T64" fmla="*/ 80 w 300"/>
                <a:gd name="T65" fmla="*/ 374 h 422"/>
                <a:gd name="T66" fmla="*/ 102 w 300"/>
                <a:gd name="T67" fmla="*/ 343 h 422"/>
                <a:gd name="T68" fmla="*/ 126 w 300"/>
                <a:gd name="T69" fmla="*/ 311 h 422"/>
                <a:gd name="T70" fmla="*/ 152 w 300"/>
                <a:gd name="T71" fmla="*/ 282 h 422"/>
                <a:gd name="T72" fmla="*/ 169 w 300"/>
                <a:gd name="T73" fmla="*/ 268 h 422"/>
                <a:gd name="T74" fmla="*/ 186 w 300"/>
                <a:gd name="T75" fmla="*/ 256 h 422"/>
                <a:gd name="T76" fmla="*/ 203 w 300"/>
                <a:gd name="T77" fmla="*/ 246 h 422"/>
                <a:gd name="T78" fmla="*/ 220 w 300"/>
                <a:gd name="T79" fmla="*/ 239 h 422"/>
                <a:gd name="T80" fmla="*/ 220 w 300"/>
                <a:gd name="T81" fmla="*/ 239 h 422"/>
                <a:gd name="T82" fmla="*/ 234 w 300"/>
                <a:gd name="T83" fmla="*/ 232 h 422"/>
                <a:gd name="T84" fmla="*/ 246 w 300"/>
                <a:gd name="T85" fmla="*/ 222 h 422"/>
                <a:gd name="T86" fmla="*/ 258 w 300"/>
                <a:gd name="T87" fmla="*/ 210 h 422"/>
                <a:gd name="T88" fmla="*/ 271 w 300"/>
                <a:gd name="T89" fmla="*/ 198 h 422"/>
                <a:gd name="T90" fmla="*/ 280 w 300"/>
                <a:gd name="T91" fmla="*/ 183 h 422"/>
                <a:gd name="T92" fmla="*/ 290 w 300"/>
                <a:gd name="T93" fmla="*/ 166 h 422"/>
                <a:gd name="T94" fmla="*/ 295 w 300"/>
                <a:gd name="T95" fmla="*/ 150 h 422"/>
                <a:gd name="T96" fmla="*/ 300 w 300"/>
                <a:gd name="T97" fmla="*/ 135 h 422"/>
                <a:gd name="T98" fmla="*/ 300 w 300"/>
                <a:gd name="T99" fmla="*/ 118 h 422"/>
                <a:gd name="T100" fmla="*/ 297 w 300"/>
                <a:gd name="T101" fmla="*/ 104 h 422"/>
                <a:gd name="T102" fmla="*/ 292 w 300"/>
                <a:gd name="T103" fmla="*/ 92 h 422"/>
                <a:gd name="T104" fmla="*/ 280 w 300"/>
                <a:gd name="T105" fmla="*/ 82 h 422"/>
                <a:gd name="T106" fmla="*/ 266 w 300"/>
                <a:gd name="T107" fmla="*/ 72 h 422"/>
                <a:gd name="T108" fmla="*/ 246 w 300"/>
                <a:gd name="T109" fmla="*/ 68 h 422"/>
                <a:gd name="T110" fmla="*/ 220 w 300"/>
                <a:gd name="T111" fmla="*/ 68 h 422"/>
                <a:gd name="T112" fmla="*/ 189 w 300"/>
                <a:gd name="T113" fmla="*/ 70 h 422"/>
                <a:gd name="T114" fmla="*/ 189 w 300"/>
                <a:gd name="T115" fmla="*/ 70 h 42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00"/>
                <a:gd name="T175" fmla="*/ 0 h 422"/>
                <a:gd name="T176" fmla="*/ 300 w 300"/>
                <a:gd name="T177" fmla="*/ 422 h 42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00" h="422">
                  <a:moveTo>
                    <a:pt x="189" y="70"/>
                  </a:moveTo>
                  <a:lnTo>
                    <a:pt x="189" y="70"/>
                  </a:lnTo>
                  <a:lnTo>
                    <a:pt x="181" y="58"/>
                  </a:lnTo>
                  <a:lnTo>
                    <a:pt x="169" y="43"/>
                  </a:lnTo>
                  <a:lnTo>
                    <a:pt x="157" y="29"/>
                  </a:lnTo>
                  <a:lnTo>
                    <a:pt x="140" y="17"/>
                  </a:lnTo>
                  <a:lnTo>
                    <a:pt x="123" y="7"/>
                  </a:lnTo>
                  <a:lnTo>
                    <a:pt x="114" y="2"/>
                  </a:lnTo>
                  <a:lnTo>
                    <a:pt x="104" y="0"/>
                  </a:lnTo>
                  <a:lnTo>
                    <a:pt x="92" y="2"/>
                  </a:lnTo>
                  <a:lnTo>
                    <a:pt x="82" y="5"/>
                  </a:lnTo>
                  <a:lnTo>
                    <a:pt x="75" y="7"/>
                  </a:lnTo>
                  <a:lnTo>
                    <a:pt x="65" y="14"/>
                  </a:lnTo>
                  <a:lnTo>
                    <a:pt x="56" y="22"/>
                  </a:lnTo>
                  <a:lnTo>
                    <a:pt x="49" y="31"/>
                  </a:lnTo>
                  <a:lnTo>
                    <a:pt x="39" y="46"/>
                  </a:lnTo>
                  <a:lnTo>
                    <a:pt x="32" y="60"/>
                  </a:lnTo>
                  <a:lnTo>
                    <a:pt x="15" y="101"/>
                  </a:lnTo>
                  <a:lnTo>
                    <a:pt x="8" y="125"/>
                  </a:lnTo>
                  <a:lnTo>
                    <a:pt x="3" y="152"/>
                  </a:lnTo>
                  <a:lnTo>
                    <a:pt x="0" y="181"/>
                  </a:lnTo>
                  <a:lnTo>
                    <a:pt x="0" y="208"/>
                  </a:lnTo>
                  <a:lnTo>
                    <a:pt x="3" y="234"/>
                  </a:lnTo>
                  <a:lnTo>
                    <a:pt x="8" y="261"/>
                  </a:lnTo>
                  <a:lnTo>
                    <a:pt x="17" y="311"/>
                  </a:lnTo>
                  <a:lnTo>
                    <a:pt x="29" y="357"/>
                  </a:lnTo>
                  <a:lnTo>
                    <a:pt x="41" y="391"/>
                  </a:lnTo>
                  <a:lnTo>
                    <a:pt x="53" y="422"/>
                  </a:lnTo>
                  <a:lnTo>
                    <a:pt x="65" y="398"/>
                  </a:lnTo>
                  <a:lnTo>
                    <a:pt x="80" y="374"/>
                  </a:lnTo>
                  <a:lnTo>
                    <a:pt x="102" y="343"/>
                  </a:lnTo>
                  <a:lnTo>
                    <a:pt x="126" y="311"/>
                  </a:lnTo>
                  <a:lnTo>
                    <a:pt x="152" y="282"/>
                  </a:lnTo>
                  <a:lnTo>
                    <a:pt x="169" y="268"/>
                  </a:lnTo>
                  <a:lnTo>
                    <a:pt x="186" y="256"/>
                  </a:lnTo>
                  <a:lnTo>
                    <a:pt x="203" y="246"/>
                  </a:lnTo>
                  <a:lnTo>
                    <a:pt x="220" y="239"/>
                  </a:lnTo>
                  <a:lnTo>
                    <a:pt x="234" y="232"/>
                  </a:lnTo>
                  <a:lnTo>
                    <a:pt x="246" y="222"/>
                  </a:lnTo>
                  <a:lnTo>
                    <a:pt x="258" y="210"/>
                  </a:lnTo>
                  <a:lnTo>
                    <a:pt x="271" y="198"/>
                  </a:lnTo>
                  <a:lnTo>
                    <a:pt x="280" y="183"/>
                  </a:lnTo>
                  <a:lnTo>
                    <a:pt x="290" y="166"/>
                  </a:lnTo>
                  <a:lnTo>
                    <a:pt x="295" y="150"/>
                  </a:lnTo>
                  <a:lnTo>
                    <a:pt x="300" y="135"/>
                  </a:lnTo>
                  <a:lnTo>
                    <a:pt x="300" y="118"/>
                  </a:lnTo>
                  <a:lnTo>
                    <a:pt x="297" y="104"/>
                  </a:lnTo>
                  <a:lnTo>
                    <a:pt x="292" y="92"/>
                  </a:lnTo>
                  <a:lnTo>
                    <a:pt x="280" y="82"/>
                  </a:lnTo>
                  <a:lnTo>
                    <a:pt x="266" y="72"/>
                  </a:lnTo>
                  <a:lnTo>
                    <a:pt x="246" y="68"/>
                  </a:lnTo>
                  <a:lnTo>
                    <a:pt x="220" y="68"/>
                  </a:lnTo>
                  <a:lnTo>
                    <a:pt x="189" y="70"/>
                  </a:lnTo>
                  <a:close/>
                </a:path>
              </a:pathLst>
            </a:custGeom>
            <a:solidFill>
              <a:srgbClr val="89A06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30"/>
            <p:cNvSpPr>
              <a:spLocks/>
            </p:cNvSpPr>
            <p:nvPr/>
          </p:nvSpPr>
          <p:spPr bwMode="auto">
            <a:xfrm>
              <a:off x="590" y="2667"/>
              <a:ext cx="200" cy="391"/>
            </a:xfrm>
            <a:custGeom>
              <a:avLst/>
              <a:gdLst>
                <a:gd name="T0" fmla="*/ 181 w 200"/>
                <a:gd name="T1" fmla="*/ 0 h 391"/>
                <a:gd name="T2" fmla="*/ 181 w 200"/>
                <a:gd name="T3" fmla="*/ 0 h 391"/>
                <a:gd name="T4" fmla="*/ 166 w 200"/>
                <a:gd name="T5" fmla="*/ 7 h 391"/>
                <a:gd name="T6" fmla="*/ 150 w 200"/>
                <a:gd name="T7" fmla="*/ 14 h 391"/>
                <a:gd name="T8" fmla="*/ 135 w 200"/>
                <a:gd name="T9" fmla="*/ 24 h 391"/>
                <a:gd name="T10" fmla="*/ 123 w 200"/>
                <a:gd name="T11" fmla="*/ 34 h 391"/>
                <a:gd name="T12" fmla="*/ 99 w 200"/>
                <a:gd name="T13" fmla="*/ 58 h 391"/>
                <a:gd name="T14" fmla="*/ 77 w 200"/>
                <a:gd name="T15" fmla="*/ 84 h 391"/>
                <a:gd name="T16" fmla="*/ 60 w 200"/>
                <a:gd name="T17" fmla="*/ 116 h 391"/>
                <a:gd name="T18" fmla="*/ 46 w 200"/>
                <a:gd name="T19" fmla="*/ 149 h 391"/>
                <a:gd name="T20" fmla="*/ 34 w 200"/>
                <a:gd name="T21" fmla="*/ 183 h 391"/>
                <a:gd name="T22" fmla="*/ 22 w 200"/>
                <a:gd name="T23" fmla="*/ 217 h 391"/>
                <a:gd name="T24" fmla="*/ 14 w 200"/>
                <a:gd name="T25" fmla="*/ 251 h 391"/>
                <a:gd name="T26" fmla="*/ 10 w 200"/>
                <a:gd name="T27" fmla="*/ 282 h 391"/>
                <a:gd name="T28" fmla="*/ 2 w 200"/>
                <a:gd name="T29" fmla="*/ 338 h 391"/>
                <a:gd name="T30" fmla="*/ 0 w 200"/>
                <a:gd name="T31" fmla="*/ 376 h 391"/>
                <a:gd name="T32" fmla="*/ 2 w 200"/>
                <a:gd name="T33" fmla="*/ 386 h 391"/>
                <a:gd name="T34" fmla="*/ 2 w 200"/>
                <a:gd name="T35" fmla="*/ 391 h 391"/>
                <a:gd name="T36" fmla="*/ 2 w 200"/>
                <a:gd name="T37" fmla="*/ 391 h 391"/>
                <a:gd name="T38" fmla="*/ 5 w 200"/>
                <a:gd name="T39" fmla="*/ 388 h 391"/>
                <a:gd name="T40" fmla="*/ 7 w 200"/>
                <a:gd name="T41" fmla="*/ 376 h 391"/>
                <a:gd name="T42" fmla="*/ 14 w 200"/>
                <a:gd name="T43" fmla="*/ 340 h 391"/>
                <a:gd name="T44" fmla="*/ 29 w 200"/>
                <a:gd name="T45" fmla="*/ 287 h 391"/>
                <a:gd name="T46" fmla="*/ 46 w 200"/>
                <a:gd name="T47" fmla="*/ 224 h 391"/>
                <a:gd name="T48" fmla="*/ 58 w 200"/>
                <a:gd name="T49" fmla="*/ 191 h 391"/>
                <a:gd name="T50" fmla="*/ 70 w 200"/>
                <a:gd name="T51" fmla="*/ 159 h 391"/>
                <a:gd name="T52" fmla="*/ 84 w 200"/>
                <a:gd name="T53" fmla="*/ 128 h 391"/>
                <a:gd name="T54" fmla="*/ 101 w 200"/>
                <a:gd name="T55" fmla="*/ 99 h 391"/>
                <a:gd name="T56" fmla="*/ 121 w 200"/>
                <a:gd name="T57" fmla="*/ 75 h 391"/>
                <a:gd name="T58" fmla="*/ 142 w 200"/>
                <a:gd name="T59" fmla="*/ 53 h 391"/>
                <a:gd name="T60" fmla="*/ 152 w 200"/>
                <a:gd name="T61" fmla="*/ 46 h 391"/>
                <a:gd name="T62" fmla="*/ 164 w 200"/>
                <a:gd name="T63" fmla="*/ 38 h 391"/>
                <a:gd name="T64" fmla="*/ 176 w 200"/>
                <a:gd name="T65" fmla="*/ 31 h 391"/>
                <a:gd name="T66" fmla="*/ 188 w 200"/>
                <a:gd name="T67" fmla="*/ 29 h 391"/>
                <a:gd name="T68" fmla="*/ 188 w 200"/>
                <a:gd name="T69" fmla="*/ 29 h 391"/>
                <a:gd name="T70" fmla="*/ 193 w 200"/>
                <a:gd name="T71" fmla="*/ 26 h 391"/>
                <a:gd name="T72" fmla="*/ 198 w 200"/>
                <a:gd name="T73" fmla="*/ 22 h 391"/>
                <a:gd name="T74" fmla="*/ 200 w 200"/>
                <a:gd name="T75" fmla="*/ 17 h 391"/>
                <a:gd name="T76" fmla="*/ 198 w 200"/>
                <a:gd name="T77" fmla="*/ 9 h 391"/>
                <a:gd name="T78" fmla="*/ 198 w 200"/>
                <a:gd name="T79" fmla="*/ 9 h 391"/>
                <a:gd name="T80" fmla="*/ 195 w 200"/>
                <a:gd name="T81" fmla="*/ 5 h 391"/>
                <a:gd name="T82" fmla="*/ 193 w 200"/>
                <a:gd name="T83" fmla="*/ 2 h 391"/>
                <a:gd name="T84" fmla="*/ 188 w 200"/>
                <a:gd name="T85" fmla="*/ 0 h 391"/>
                <a:gd name="T86" fmla="*/ 181 w 200"/>
                <a:gd name="T87" fmla="*/ 0 h 391"/>
                <a:gd name="T88" fmla="*/ 181 w 200"/>
                <a:gd name="T89" fmla="*/ 0 h 39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0"/>
                <a:gd name="T136" fmla="*/ 0 h 391"/>
                <a:gd name="T137" fmla="*/ 200 w 200"/>
                <a:gd name="T138" fmla="*/ 391 h 39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0" h="391">
                  <a:moveTo>
                    <a:pt x="181" y="0"/>
                  </a:moveTo>
                  <a:lnTo>
                    <a:pt x="181" y="0"/>
                  </a:lnTo>
                  <a:lnTo>
                    <a:pt x="166" y="7"/>
                  </a:lnTo>
                  <a:lnTo>
                    <a:pt x="150" y="14"/>
                  </a:lnTo>
                  <a:lnTo>
                    <a:pt x="135" y="24"/>
                  </a:lnTo>
                  <a:lnTo>
                    <a:pt x="123" y="34"/>
                  </a:lnTo>
                  <a:lnTo>
                    <a:pt x="99" y="58"/>
                  </a:lnTo>
                  <a:lnTo>
                    <a:pt x="77" y="84"/>
                  </a:lnTo>
                  <a:lnTo>
                    <a:pt x="60" y="116"/>
                  </a:lnTo>
                  <a:lnTo>
                    <a:pt x="46" y="149"/>
                  </a:lnTo>
                  <a:lnTo>
                    <a:pt x="34" y="183"/>
                  </a:lnTo>
                  <a:lnTo>
                    <a:pt x="22" y="217"/>
                  </a:lnTo>
                  <a:lnTo>
                    <a:pt x="14" y="251"/>
                  </a:lnTo>
                  <a:lnTo>
                    <a:pt x="10" y="282"/>
                  </a:lnTo>
                  <a:lnTo>
                    <a:pt x="2" y="338"/>
                  </a:lnTo>
                  <a:lnTo>
                    <a:pt x="0" y="376"/>
                  </a:lnTo>
                  <a:lnTo>
                    <a:pt x="2" y="386"/>
                  </a:lnTo>
                  <a:lnTo>
                    <a:pt x="2" y="391"/>
                  </a:lnTo>
                  <a:lnTo>
                    <a:pt x="5" y="388"/>
                  </a:lnTo>
                  <a:lnTo>
                    <a:pt x="7" y="376"/>
                  </a:lnTo>
                  <a:lnTo>
                    <a:pt x="14" y="340"/>
                  </a:lnTo>
                  <a:lnTo>
                    <a:pt x="29" y="287"/>
                  </a:lnTo>
                  <a:lnTo>
                    <a:pt x="46" y="224"/>
                  </a:lnTo>
                  <a:lnTo>
                    <a:pt x="58" y="191"/>
                  </a:lnTo>
                  <a:lnTo>
                    <a:pt x="70" y="159"/>
                  </a:lnTo>
                  <a:lnTo>
                    <a:pt x="84" y="128"/>
                  </a:lnTo>
                  <a:lnTo>
                    <a:pt x="101" y="99"/>
                  </a:lnTo>
                  <a:lnTo>
                    <a:pt x="121" y="75"/>
                  </a:lnTo>
                  <a:lnTo>
                    <a:pt x="142" y="53"/>
                  </a:lnTo>
                  <a:lnTo>
                    <a:pt x="152" y="46"/>
                  </a:lnTo>
                  <a:lnTo>
                    <a:pt x="164" y="38"/>
                  </a:lnTo>
                  <a:lnTo>
                    <a:pt x="176" y="31"/>
                  </a:lnTo>
                  <a:lnTo>
                    <a:pt x="188" y="29"/>
                  </a:lnTo>
                  <a:lnTo>
                    <a:pt x="193" y="26"/>
                  </a:lnTo>
                  <a:lnTo>
                    <a:pt x="198" y="22"/>
                  </a:lnTo>
                  <a:lnTo>
                    <a:pt x="200" y="17"/>
                  </a:lnTo>
                  <a:lnTo>
                    <a:pt x="198" y="9"/>
                  </a:lnTo>
                  <a:lnTo>
                    <a:pt x="195" y="5"/>
                  </a:lnTo>
                  <a:lnTo>
                    <a:pt x="193" y="2"/>
                  </a:lnTo>
                  <a:lnTo>
                    <a:pt x="188" y="0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7893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31"/>
            <p:cNvSpPr>
              <a:spLocks/>
            </p:cNvSpPr>
            <p:nvPr/>
          </p:nvSpPr>
          <p:spPr bwMode="auto">
            <a:xfrm>
              <a:off x="580" y="3413"/>
              <a:ext cx="15" cy="19"/>
            </a:xfrm>
            <a:custGeom>
              <a:avLst/>
              <a:gdLst>
                <a:gd name="T0" fmla="*/ 3 w 15"/>
                <a:gd name="T1" fmla="*/ 0 h 19"/>
                <a:gd name="T2" fmla="*/ 3 w 15"/>
                <a:gd name="T3" fmla="*/ 0 h 19"/>
                <a:gd name="T4" fmla="*/ 0 w 15"/>
                <a:gd name="T5" fmla="*/ 9 h 19"/>
                <a:gd name="T6" fmla="*/ 0 w 15"/>
                <a:gd name="T7" fmla="*/ 17 h 19"/>
                <a:gd name="T8" fmla="*/ 0 w 15"/>
                <a:gd name="T9" fmla="*/ 19 h 19"/>
                <a:gd name="T10" fmla="*/ 3 w 15"/>
                <a:gd name="T11" fmla="*/ 19 h 19"/>
                <a:gd name="T12" fmla="*/ 3 w 15"/>
                <a:gd name="T13" fmla="*/ 19 h 19"/>
                <a:gd name="T14" fmla="*/ 10 w 15"/>
                <a:gd name="T15" fmla="*/ 19 h 19"/>
                <a:gd name="T16" fmla="*/ 12 w 15"/>
                <a:gd name="T17" fmla="*/ 14 h 19"/>
                <a:gd name="T18" fmla="*/ 15 w 15"/>
                <a:gd name="T19" fmla="*/ 9 h 19"/>
                <a:gd name="T20" fmla="*/ 3 w 15"/>
                <a:gd name="T21" fmla="*/ 0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19"/>
                <a:gd name="T35" fmla="*/ 15 w 15"/>
                <a:gd name="T36" fmla="*/ 19 h 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19">
                  <a:moveTo>
                    <a:pt x="3" y="0"/>
                  </a:moveTo>
                  <a:lnTo>
                    <a:pt x="3" y="0"/>
                  </a:lnTo>
                  <a:lnTo>
                    <a:pt x="0" y="9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3" y="19"/>
                  </a:lnTo>
                  <a:lnTo>
                    <a:pt x="10" y="19"/>
                  </a:lnTo>
                  <a:lnTo>
                    <a:pt x="12" y="14"/>
                  </a:lnTo>
                  <a:lnTo>
                    <a:pt x="15" y="9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32"/>
            <p:cNvSpPr>
              <a:spLocks/>
            </p:cNvSpPr>
            <p:nvPr/>
          </p:nvSpPr>
          <p:spPr bwMode="auto">
            <a:xfrm>
              <a:off x="604" y="3369"/>
              <a:ext cx="20" cy="15"/>
            </a:xfrm>
            <a:custGeom>
              <a:avLst/>
              <a:gdLst>
                <a:gd name="T0" fmla="*/ 20 w 20"/>
                <a:gd name="T1" fmla="*/ 7 h 15"/>
                <a:gd name="T2" fmla="*/ 20 w 20"/>
                <a:gd name="T3" fmla="*/ 7 h 15"/>
                <a:gd name="T4" fmla="*/ 13 w 20"/>
                <a:gd name="T5" fmla="*/ 3 h 15"/>
                <a:gd name="T6" fmla="*/ 5 w 20"/>
                <a:gd name="T7" fmla="*/ 0 h 15"/>
                <a:gd name="T8" fmla="*/ 3 w 20"/>
                <a:gd name="T9" fmla="*/ 3 h 15"/>
                <a:gd name="T10" fmla="*/ 0 w 20"/>
                <a:gd name="T11" fmla="*/ 5 h 15"/>
                <a:gd name="T12" fmla="*/ 0 w 20"/>
                <a:gd name="T13" fmla="*/ 5 h 15"/>
                <a:gd name="T14" fmla="*/ 0 w 20"/>
                <a:gd name="T15" fmla="*/ 10 h 15"/>
                <a:gd name="T16" fmla="*/ 3 w 20"/>
                <a:gd name="T17" fmla="*/ 12 h 15"/>
                <a:gd name="T18" fmla="*/ 5 w 20"/>
                <a:gd name="T19" fmla="*/ 15 h 15"/>
                <a:gd name="T20" fmla="*/ 20 w 20"/>
                <a:gd name="T21" fmla="*/ 7 h 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"/>
                <a:gd name="T34" fmla="*/ 0 h 15"/>
                <a:gd name="T35" fmla="*/ 20 w 20"/>
                <a:gd name="T36" fmla="*/ 15 h 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" h="15">
                  <a:moveTo>
                    <a:pt x="20" y="7"/>
                  </a:moveTo>
                  <a:lnTo>
                    <a:pt x="20" y="7"/>
                  </a:lnTo>
                  <a:lnTo>
                    <a:pt x="13" y="3"/>
                  </a:lnTo>
                  <a:lnTo>
                    <a:pt x="5" y="0"/>
                  </a:lnTo>
                  <a:lnTo>
                    <a:pt x="3" y="3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" y="12"/>
                  </a:lnTo>
                  <a:lnTo>
                    <a:pt x="5" y="15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33"/>
            <p:cNvSpPr>
              <a:spLocks/>
            </p:cNvSpPr>
            <p:nvPr/>
          </p:nvSpPr>
          <p:spPr bwMode="auto">
            <a:xfrm>
              <a:off x="1205" y="3437"/>
              <a:ext cx="20" cy="17"/>
            </a:xfrm>
            <a:custGeom>
              <a:avLst/>
              <a:gdLst>
                <a:gd name="T0" fmla="*/ 20 w 20"/>
                <a:gd name="T1" fmla="*/ 7 h 17"/>
                <a:gd name="T2" fmla="*/ 20 w 20"/>
                <a:gd name="T3" fmla="*/ 7 h 17"/>
                <a:gd name="T4" fmla="*/ 12 w 20"/>
                <a:gd name="T5" fmla="*/ 2 h 17"/>
                <a:gd name="T6" fmla="*/ 5 w 20"/>
                <a:gd name="T7" fmla="*/ 0 h 17"/>
                <a:gd name="T8" fmla="*/ 3 w 20"/>
                <a:gd name="T9" fmla="*/ 2 h 17"/>
                <a:gd name="T10" fmla="*/ 0 w 20"/>
                <a:gd name="T11" fmla="*/ 5 h 17"/>
                <a:gd name="T12" fmla="*/ 0 w 20"/>
                <a:gd name="T13" fmla="*/ 5 h 17"/>
                <a:gd name="T14" fmla="*/ 0 w 20"/>
                <a:gd name="T15" fmla="*/ 9 h 17"/>
                <a:gd name="T16" fmla="*/ 3 w 20"/>
                <a:gd name="T17" fmla="*/ 12 h 17"/>
                <a:gd name="T18" fmla="*/ 5 w 20"/>
                <a:gd name="T19" fmla="*/ 17 h 17"/>
                <a:gd name="T20" fmla="*/ 20 w 20"/>
                <a:gd name="T21" fmla="*/ 7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"/>
                <a:gd name="T34" fmla="*/ 0 h 17"/>
                <a:gd name="T35" fmla="*/ 20 w 20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" h="17">
                  <a:moveTo>
                    <a:pt x="20" y="7"/>
                  </a:moveTo>
                  <a:lnTo>
                    <a:pt x="20" y="7"/>
                  </a:lnTo>
                  <a:lnTo>
                    <a:pt x="12" y="2"/>
                  </a:lnTo>
                  <a:lnTo>
                    <a:pt x="5" y="0"/>
                  </a:lnTo>
                  <a:lnTo>
                    <a:pt x="3" y="2"/>
                  </a:lnTo>
                  <a:lnTo>
                    <a:pt x="0" y="5"/>
                  </a:lnTo>
                  <a:lnTo>
                    <a:pt x="0" y="9"/>
                  </a:lnTo>
                  <a:lnTo>
                    <a:pt x="3" y="12"/>
                  </a:lnTo>
                  <a:lnTo>
                    <a:pt x="5" y="17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34"/>
            <p:cNvSpPr>
              <a:spLocks/>
            </p:cNvSpPr>
            <p:nvPr/>
          </p:nvSpPr>
          <p:spPr bwMode="auto">
            <a:xfrm>
              <a:off x="1302" y="3275"/>
              <a:ext cx="14" cy="19"/>
            </a:xfrm>
            <a:custGeom>
              <a:avLst/>
              <a:gdLst>
                <a:gd name="T0" fmla="*/ 0 w 14"/>
                <a:gd name="T1" fmla="*/ 19 h 19"/>
                <a:gd name="T2" fmla="*/ 0 w 14"/>
                <a:gd name="T3" fmla="*/ 19 h 19"/>
                <a:gd name="T4" fmla="*/ 9 w 14"/>
                <a:gd name="T5" fmla="*/ 15 h 19"/>
                <a:gd name="T6" fmla="*/ 14 w 14"/>
                <a:gd name="T7" fmla="*/ 10 h 19"/>
                <a:gd name="T8" fmla="*/ 14 w 14"/>
                <a:gd name="T9" fmla="*/ 5 h 19"/>
                <a:gd name="T10" fmla="*/ 14 w 14"/>
                <a:gd name="T11" fmla="*/ 3 h 19"/>
                <a:gd name="T12" fmla="*/ 14 w 14"/>
                <a:gd name="T13" fmla="*/ 3 h 19"/>
                <a:gd name="T14" fmla="*/ 9 w 14"/>
                <a:gd name="T15" fmla="*/ 0 h 19"/>
                <a:gd name="T16" fmla="*/ 5 w 14"/>
                <a:gd name="T17" fmla="*/ 0 h 19"/>
                <a:gd name="T18" fmla="*/ 0 w 14"/>
                <a:gd name="T19" fmla="*/ 3 h 19"/>
                <a:gd name="T20" fmla="*/ 0 w 14"/>
                <a:gd name="T21" fmla="*/ 19 h 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"/>
                <a:gd name="T34" fmla="*/ 0 h 19"/>
                <a:gd name="T35" fmla="*/ 14 w 14"/>
                <a:gd name="T36" fmla="*/ 19 h 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" h="19">
                  <a:moveTo>
                    <a:pt x="0" y="19"/>
                  </a:moveTo>
                  <a:lnTo>
                    <a:pt x="0" y="19"/>
                  </a:lnTo>
                  <a:lnTo>
                    <a:pt x="9" y="15"/>
                  </a:lnTo>
                  <a:lnTo>
                    <a:pt x="14" y="10"/>
                  </a:lnTo>
                  <a:lnTo>
                    <a:pt x="14" y="5"/>
                  </a:lnTo>
                  <a:lnTo>
                    <a:pt x="14" y="3"/>
                  </a:lnTo>
                  <a:lnTo>
                    <a:pt x="9" y="0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35"/>
            <p:cNvSpPr>
              <a:spLocks/>
            </p:cNvSpPr>
            <p:nvPr/>
          </p:nvSpPr>
          <p:spPr bwMode="auto">
            <a:xfrm>
              <a:off x="674" y="3772"/>
              <a:ext cx="15" cy="20"/>
            </a:xfrm>
            <a:custGeom>
              <a:avLst/>
              <a:gdLst>
                <a:gd name="T0" fmla="*/ 3 w 15"/>
                <a:gd name="T1" fmla="*/ 0 h 20"/>
                <a:gd name="T2" fmla="*/ 3 w 15"/>
                <a:gd name="T3" fmla="*/ 0 h 20"/>
                <a:gd name="T4" fmla="*/ 0 w 15"/>
                <a:gd name="T5" fmla="*/ 10 h 20"/>
                <a:gd name="T6" fmla="*/ 3 w 15"/>
                <a:gd name="T7" fmla="*/ 17 h 20"/>
                <a:gd name="T8" fmla="*/ 3 w 15"/>
                <a:gd name="T9" fmla="*/ 20 h 20"/>
                <a:gd name="T10" fmla="*/ 5 w 15"/>
                <a:gd name="T11" fmla="*/ 20 h 20"/>
                <a:gd name="T12" fmla="*/ 5 w 15"/>
                <a:gd name="T13" fmla="*/ 20 h 20"/>
                <a:gd name="T14" fmla="*/ 12 w 15"/>
                <a:gd name="T15" fmla="*/ 20 h 20"/>
                <a:gd name="T16" fmla="*/ 15 w 15"/>
                <a:gd name="T17" fmla="*/ 15 h 20"/>
                <a:gd name="T18" fmla="*/ 15 w 15"/>
                <a:gd name="T19" fmla="*/ 10 h 20"/>
                <a:gd name="T20" fmla="*/ 3 w 15"/>
                <a:gd name="T21" fmla="*/ 0 h 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20"/>
                <a:gd name="T35" fmla="*/ 15 w 15"/>
                <a:gd name="T36" fmla="*/ 20 h 2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20">
                  <a:moveTo>
                    <a:pt x="3" y="0"/>
                  </a:moveTo>
                  <a:lnTo>
                    <a:pt x="3" y="0"/>
                  </a:lnTo>
                  <a:lnTo>
                    <a:pt x="0" y="10"/>
                  </a:lnTo>
                  <a:lnTo>
                    <a:pt x="3" y="17"/>
                  </a:lnTo>
                  <a:lnTo>
                    <a:pt x="3" y="20"/>
                  </a:lnTo>
                  <a:lnTo>
                    <a:pt x="5" y="20"/>
                  </a:lnTo>
                  <a:lnTo>
                    <a:pt x="12" y="20"/>
                  </a:lnTo>
                  <a:lnTo>
                    <a:pt x="15" y="15"/>
                  </a:lnTo>
                  <a:lnTo>
                    <a:pt x="15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36"/>
            <p:cNvSpPr>
              <a:spLocks/>
            </p:cNvSpPr>
            <p:nvPr/>
          </p:nvSpPr>
          <p:spPr bwMode="auto">
            <a:xfrm>
              <a:off x="1273" y="3463"/>
              <a:ext cx="14" cy="20"/>
            </a:xfrm>
            <a:custGeom>
              <a:avLst/>
              <a:gdLst>
                <a:gd name="T0" fmla="*/ 2 w 14"/>
                <a:gd name="T1" fmla="*/ 0 h 20"/>
                <a:gd name="T2" fmla="*/ 2 w 14"/>
                <a:gd name="T3" fmla="*/ 0 h 20"/>
                <a:gd name="T4" fmla="*/ 0 w 14"/>
                <a:gd name="T5" fmla="*/ 10 h 20"/>
                <a:gd name="T6" fmla="*/ 0 w 14"/>
                <a:gd name="T7" fmla="*/ 17 h 20"/>
                <a:gd name="T8" fmla="*/ 0 w 14"/>
                <a:gd name="T9" fmla="*/ 20 h 20"/>
                <a:gd name="T10" fmla="*/ 5 w 14"/>
                <a:gd name="T11" fmla="*/ 20 h 20"/>
                <a:gd name="T12" fmla="*/ 5 w 14"/>
                <a:gd name="T13" fmla="*/ 20 h 20"/>
                <a:gd name="T14" fmla="*/ 9 w 14"/>
                <a:gd name="T15" fmla="*/ 20 h 20"/>
                <a:gd name="T16" fmla="*/ 12 w 14"/>
                <a:gd name="T17" fmla="*/ 15 h 20"/>
                <a:gd name="T18" fmla="*/ 14 w 14"/>
                <a:gd name="T19" fmla="*/ 10 h 20"/>
                <a:gd name="T20" fmla="*/ 2 w 14"/>
                <a:gd name="T21" fmla="*/ 0 h 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"/>
                <a:gd name="T34" fmla="*/ 0 h 20"/>
                <a:gd name="T35" fmla="*/ 14 w 14"/>
                <a:gd name="T36" fmla="*/ 20 h 2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" h="20">
                  <a:moveTo>
                    <a:pt x="2" y="0"/>
                  </a:moveTo>
                  <a:lnTo>
                    <a:pt x="2" y="0"/>
                  </a:lnTo>
                  <a:lnTo>
                    <a:pt x="0" y="10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5" y="20"/>
                  </a:lnTo>
                  <a:lnTo>
                    <a:pt x="9" y="20"/>
                  </a:lnTo>
                  <a:lnTo>
                    <a:pt x="12" y="15"/>
                  </a:lnTo>
                  <a:lnTo>
                    <a:pt x="14" y="1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37"/>
            <p:cNvSpPr>
              <a:spLocks/>
            </p:cNvSpPr>
            <p:nvPr/>
          </p:nvSpPr>
          <p:spPr bwMode="auto">
            <a:xfrm>
              <a:off x="701" y="3729"/>
              <a:ext cx="19" cy="14"/>
            </a:xfrm>
            <a:custGeom>
              <a:avLst/>
              <a:gdLst>
                <a:gd name="T0" fmla="*/ 19 w 19"/>
                <a:gd name="T1" fmla="*/ 7 h 14"/>
                <a:gd name="T2" fmla="*/ 19 w 19"/>
                <a:gd name="T3" fmla="*/ 7 h 14"/>
                <a:gd name="T4" fmla="*/ 12 w 19"/>
                <a:gd name="T5" fmla="*/ 2 h 14"/>
                <a:gd name="T6" fmla="*/ 5 w 19"/>
                <a:gd name="T7" fmla="*/ 0 h 14"/>
                <a:gd name="T8" fmla="*/ 2 w 19"/>
                <a:gd name="T9" fmla="*/ 2 h 14"/>
                <a:gd name="T10" fmla="*/ 0 w 19"/>
                <a:gd name="T11" fmla="*/ 5 h 14"/>
                <a:gd name="T12" fmla="*/ 0 w 19"/>
                <a:gd name="T13" fmla="*/ 5 h 14"/>
                <a:gd name="T14" fmla="*/ 0 w 19"/>
                <a:gd name="T15" fmla="*/ 10 h 14"/>
                <a:gd name="T16" fmla="*/ 2 w 19"/>
                <a:gd name="T17" fmla="*/ 12 h 14"/>
                <a:gd name="T18" fmla="*/ 5 w 19"/>
                <a:gd name="T19" fmla="*/ 14 h 14"/>
                <a:gd name="T20" fmla="*/ 19 w 19"/>
                <a:gd name="T21" fmla="*/ 7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"/>
                <a:gd name="T34" fmla="*/ 0 h 14"/>
                <a:gd name="T35" fmla="*/ 19 w 19"/>
                <a:gd name="T36" fmla="*/ 14 h 1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" h="14">
                  <a:moveTo>
                    <a:pt x="19" y="7"/>
                  </a:moveTo>
                  <a:lnTo>
                    <a:pt x="19" y="7"/>
                  </a:lnTo>
                  <a:lnTo>
                    <a:pt x="12" y="2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5" y="14"/>
                  </a:lnTo>
                  <a:lnTo>
                    <a:pt x="19" y="7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38"/>
            <p:cNvSpPr>
              <a:spLocks/>
            </p:cNvSpPr>
            <p:nvPr/>
          </p:nvSpPr>
          <p:spPr bwMode="auto">
            <a:xfrm>
              <a:off x="643" y="3456"/>
              <a:ext cx="15" cy="12"/>
            </a:xfrm>
            <a:custGeom>
              <a:avLst/>
              <a:gdLst>
                <a:gd name="T0" fmla="*/ 10 w 15"/>
                <a:gd name="T1" fmla="*/ 0 h 12"/>
                <a:gd name="T2" fmla="*/ 10 w 15"/>
                <a:gd name="T3" fmla="*/ 0 h 12"/>
                <a:gd name="T4" fmla="*/ 2 w 15"/>
                <a:gd name="T5" fmla="*/ 3 h 12"/>
                <a:gd name="T6" fmla="*/ 0 w 15"/>
                <a:gd name="T7" fmla="*/ 7 h 12"/>
                <a:gd name="T8" fmla="*/ 2 w 15"/>
                <a:gd name="T9" fmla="*/ 10 h 12"/>
                <a:gd name="T10" fmla="*/ 2 w 15"/>
                <a:gd name="T11" fmla="*/ 10 h 12"/>
                <a:gd name="T12" fmla="*/ 7 w 15"/>
                <a:gd name="T13" fmla="*/ 12 h 12"/>
                <a:gd name="T14" fmla="*/ 10 w 15"/>
                <a:gd name="T15" fmla="*/ 12 h 12"/>
                <a:gd name="T16" fmla="*/ 15 w 15"/>
                <a:gd name="T17" fmla="*/ 12 h 12"/>
                <a:gd name="T18" fmla="*/ 10 w 15"/>
                <a:gd name="T19" fmla="*/ 0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12"/>
                <a:gd name="T32" fmla="*/ 15 w 15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12">
                  <a:moveTo>
                    <a:pt x="10" y="0"/>
                  </a:moveTo>
                  <a:lnTo>
                    <a:pt x="10" y="0"/>
                  </a:lnTo>
                  <a:lnTo>
                    <a:pt x="2" y="3"/>
                  </a:lnTo>
                  <a:lnTo>
                    <a:pt x="0" y="7"/>
                  </a:lnTo>
                  <a:lnTo>
                    <a:pt x="2" y="10"/>
                  </a:lnTo>
                  <a:lnTo>
                    <a:pt x="7" y="12"/>
                  </a:lnTo>
                  <a:lnTo>
                    <a:pt x="10" y="12"/>
                  </a:lnTo>
                  <a:lnTo>
                    <a:pt x="15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39"/>
            <p:cNvSpPr>
              <a:spLocks/>
            </p:cNvSpPr>
            <p:nvPr/>
          </p:nvSpPr>
          <p:spPr bwMode="auto">
            <a:xfrm>
              <a:off x="1176" y="3475"/>
              <a:ext cx="12" cy="13"/>
            </a:xfrm>
            <a:custGeom>
              <a:avLst/>
              <a:gdLst>
                <a:gd name="T0" fmla="*/ 8 w 12"/>
                <a:gd name="T1" fmla="*/ 0 h 13"/>
                <a:gd name="T2" fmla="*/ 8 w 12"/>
                <a:gd name="T3" fmla="*/ 0 h 13"/>
                <a:gd name="T4" fmla="*/ 3 w 12"/>
                <a:gd name="T5" fmla="*/ 3 h 13"/>
                <a:gd name="T6" fmla="*/ 0 w 12"/>
                <a:gd name="T7" fmla="*/ 8 h 13"/>
                <a:gd name="T8" fmla="*/ 0 w 12"/>
                <a:gd name="T9" fmla="*/ 10 h 13"/>
                <a:gd name="T10" fmla="*/ 0 w 12"/>
                <a:gd name="T11" fmla="*/ 10 h 13"/>
                <a:gd name="T12" fmla="*/ 5 w 12"/>
                <a:gd name="T13" fmla="*/ 13 h 13"/>
                <a:gd name="T14" fmla="*/ 10 w 12"/>
                <a:gd name="T15" fmla="*/ 13 h 13"/>
                <a:gd name="T16" fmla="*/ 12 w 12"/>
                <a:gd name="T17" fmla="*/ 13 h 13"/>
                <a:gd name="T18" fmla="*/ 8 w 12"/>
                <a:gd name="T19" fmla="*/ 0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13"/>
                <a:gd name="T32" fmla="*/ 12 w 12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13">
                  <a:moveTo>
                    <a:pt x="8" y="0"/>
                  </a:moveTo>
                  <a:lnTo>
                    <a:pt x="8" y="0"/>
                  </a:lnTo>
                  <a:lnTo>
                    <a:pt x="3" y="3"/>
                  </a:lnTo>
                  <a:lnTo>
                    <a:pt x="0" y="8"/>
                  </a:lnTo>
                  <a:lnTo>
                    <a:pt x="0" y="10"/>
                  </a:lnTo>
                  <a:lnTo>
                    <a:pt x="5" y="13"/>
                  </a:lnTo>
                  <a:lnTo>
                    <a:pt x="10" y="13"/>
                  </a:lnTo>
                  <a:lnTo>
                    <a:pt x="12" y="1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40"/>
            <p:cNvSpPr>
              <a:spLocks/>
            </p:cNvSpPr>
            <p:nvPr/>
          </p:nvSpPr>
          <p:spPr bwMode="auto">
            <a:xfrm>
              <a:off x="641" y="3647"/>
              <a:ext cx="12" cy="12"/>
            </a:xfrm>
            <a:custGeom>
              <a:avLst/>
              <a:gdLst>
                <a:gd name="T0" fmla="*/ 7 w 12"/>
                <a:gd name="T1" fmla="*/ 0 h 12"/>
                <a:gd name="T2" fmla="*/ 7 w 12"/>
                <a:gd name="T3" fmla="*/ 0 h 12"/>
                <a:gd name="T4" fmla="*/ 2 w 12"/>
                <a:gd name="T5" fmla="*/ 2 h 12"/>
                <a:gd name="T6" fmla="*/ 0 w 12"/>
                <a:gd name="T7" fmla="*/ 7 h 12"/>
                <a:gd name="T8" fmla="*/ 2 w 12"/>
                <a:gd name="T9" fmla="*/ 9 h 12"/>
                <a:gd name="T10" fmla="*/ 2 w 12"/>
                <a:gd name="T11" fmla="*/ 9 h 12"/>
                <a:gd name="T12" fmla="*/ 4 w 12"/>
                <a:gd name="T13" fmla="*/ 12 h 12"/>
                <a:gd name="T14" fmla="*/ 9 w 12"/>
                <a:gd name="T15" fmla="*/ 12 h 12"/>
                <a:gd name="T16" fmla="*/ 12 w 12"/>
                <a:gd name="T17" fmla="*/ 9 h 12"/>
                <a:gd name="T18" fmla="*/ 7 w 12"/>
                <a:gd name="T19" fmla="*/ 0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12"/>
                <a:gd name="T32" fmla="*/ 12 w 12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12">
                  <a:moveTo>
                    <a:pt x="7" y="0"/>
                  </a:moveTo>
                  <a:lnTo>
                    <a:pt x="7" y="0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9"/>
                  </a:lnTo>
                  <a:lnTo>
                    <a:pt x="4" y="12"/>
                  </a:lnTo>
                  <a:lnTo>
                    <a:pt x="9" y="12"/>
                  </a:lnTo>
                  <a:lnTo>
                    <a:pt x="12" y="9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41"/>
            <p:cNvSpPr>
              <a:spLocks/>
            </p:cNvSpPr>
            <p:nvPr/>
          </p:nvSpPr>
          <p:spPr bwMode="auto">
            <a:xfrm>
              <a:off x="732" y="3876"/>
              <a:ext cx="12" cy="12"/>
            </a:xfrm>
            <a:custGeom>
              <a:avLst/>
              <a:gdLst>
                <a:gd name="T0" fmla="*/ 8 w 12"/>
                <a:gd name="T1" fmla="*/ 0 h 12"/>
                <a:gd name="T2" fmla="*/ 8 w 12"/>
                <a:gd name="T3" fmla="*/ 0 h 12"/>
                <a:gd name="T4" fmla="*/ 3 w 12"/>
                <a:gd name="T5" fmla="*/ 3 h 12"/>
                <a:gd name="T6" fmla="*/ 0 w 12"/>
                <a:gd name="T7" fmla="*/ 7 h 12"/>
                <a:gd name="T8" fmla="*/ 0 w 12"/>
                <a:gd name="T9" fmla="*/ 10 h 12"/>
                <a:gd name="T10" fmla="*/ 0 w 12"/>
                <a:gd name="T11" fmla="*/ 10 h 12"/>
                <a:gd name="T12" fmla="*/ 5 w 12"/>
                <a:gd name="T13" fmla="*/ 12 h 12"/>
                <a:gd name="T14" fmla="*/ 10 w 12"/>
                <a:gd name="T15" fmla="*/ 12 h 12"/>
                <a:gd name="T16" fmla="*/ 12 w 12"/>
                <a:gd name="T17" fmla="*/ 12 h 12"/>
                <a:gd name="T18" fmla="*/ 8 w 12"/>
                <a:gd name="T19" fmla="*/ 0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12"/>
                <a:gd name="T32" fmla="*/ 12 w 12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12">
                  <a:moveTo>
                    <a:pt x="8" y="0"/>
                  </a:moveTo>
                  <a:lnTo>
                    <a:pt x="8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5" y="12"/>
                  </a:lnTo>
                  <a:lnTo>
                    <a:pt x="10" y="12"/>
                  </a:lnTo>
                  <a:lnTo>
                    <a:pt x="12" y="1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42"/>
            <p:cNvSpPr>
              <a:spLocks/>
            </p:cNvSpPr>
            <p:nvPr/>
          </p:nvSpPr>
          <p:spPr bwMode="auto">
            <a:xfrm>
              <a:off x="1106" y="3903"/>
              <a:ext cx="15" cy="12"/>
            </a:xfrm>
            <a:custGeom>
              <a:avLst/>
              <a:gdLst>
                <a:gd name="T0" fmla="*/ 10 w 15"/>
                <a:gd name="T1" fmla="*/ 0 h 12"/>
                <a:gd name="T2" fmla="*/ 10 w 15"/>
                <a:gd name="T3" fmla="*/ 0 h 12"/>
                <a:gd name="T4" fmla="*/ 3 w 15"/>
                <a:gd name="T5" fmla="*/ 2 h 12"/>
                <a:gd name="T6" fmla="*/ 0 w 15"/>
                <a:gd name="T7" fmla="*/ 7 h 12"/>
                <a:gd name="T8" fmla="*/ 3 w 15"/>
                <a:gd name="T9" fmla="*/ 9 h 12"/>
                <a:gd name="T10" fmla="*/ 3 w 15"/>
                <a:gd name="T11" fmla="*/ 9 h 12"/>
                <a:gd name="T12" fmla="*/ 8 w 15"/>
                <a:gd name="T13" fmla="*/ 12 h 12"/>
                <a:gd name="T14" fmla="*/ 10 w 15"/>
                <a:gd name="T15" fmla="*/ 12 h 12"/>
                <a:gd name="T16" fmla="*/ 15 w 15"/>
                <a:gd name="T17" fmla="*/ 12 h 12"/>
                <a:gd name="T18" fmla="*/ 10 w 15"/>
                <a:gd name="T19" fmla="*/ 0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12"/>
                <a:gd name="T32" fmla="*/ 15 w 15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12">
                  <a:moveTo>
                    <a:pt x="10" y="0"/>
                  </a:moveTo>
                  <a:lnTo>
                    <a:pt x="10" y="0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9"/>
                  </a:lnTo>
                  <a:lnTo>
                    <a:pt x="8" y="12"/>
                  </a:lnTo>
                  <a:lnTo>
                    <a:pt x="10" y="12"/>
                  </a:lnTo>
                  <a:lnTo>
                    <a:pt x="15" y="1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43"/>
            <p:cNvSpPr>
              <a:spLocks/>
            </p:cNvSpPr>
            <p:nvPr/>
          </p:nvSpPr>
          <p:spPr bwMode="auto">
            <a:xfrm>
              <a:off x="735" y="3838"/>
              <a:ext cx="19" cy="21"/>
            </a:xfrm>
            <a:custGeom>
              <a:avLst/>
              <a:gdLst>
                <a:gd name="T0" fmla="*/ 0 w 19"/>
                <a:gd name="T1" fmla="*/ 0 h 21"/>
                <a:gd name="T2" fmla="*/ 5 w 19"/>
                <a:gd name="T3" fmla="*/ 21 h 21"/>
                <a:gd name="T4" fmla="*/ 19 w 19"/>
                <a:gd name="T5" fmla="*/ 14 h 21"/>
                <a:gd name="T6" fmla="*/ 17 w 19"/>
                <a:gd name="T7" fmla="*/ 0 h 21"/>
                <a:gd name="T8" fmla="*/ 0 w 19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21"/>
                <a:gd name="T17" fmla="*/ 19 w 19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21">
                  <a:moveTo>
                    <a:pt x="0" y="0"/>
                  </a:moveTo>
                  <a:lnTo>
                    <a:pt x="5" y="21"/>
                  </a:lnTo>
                  <a:lnTo>
                    <a:pt x="19" y="14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44"/>
            <p:cNvSpPr>
              <a:spLocks/>
            </p:cNvSpPr>
            <p:nvPr/>
          </p:nvSpPr>
          <p:spPr bwMode="auto">
            <a:xfrm>
              <a:off x="1048" y="3922"/>
              <a:ext cx="17" cy="22"/>
            </a:xfrm>
            <a:custGeom>
              <a:avLst/>
              <a:gdLst>
                <a:gd name="T0" fmla="*/ 0 w 17"/>
                <a:gd name="T1" fmla="*/ 0 h 22"/>
                <a:gd name="T2" fmla="*/ 3 w 17"/>
                <a:gd name="T3" fmla="*/ 22 h 22"/>
                <a:gd name="T4" fmla="*/ 17 w 17"/>
                <a:gd name="T5" fmla="*/ 14 h 22"/>
                <a:gd name="T6" fmla="*/ 17 w 17"/>
                <a:gd name="T7" fmla="*/ 0 h 22"/>
                <a:gd name="T8" fmla="*/ 0 w 17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2"/>
                <a:gd name="T17" fmla="*/ 17 w 17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2">
                  <a:moveTo>
                    <a:pt x="0" y="0"/>
                  </a:moveTo>
                  <a:lnTo>
                    <a:pt x="3" y="22"/>
                  </a:lnTo>
                  <a:lnTo>
                    <a:pt x="17" y="14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45"/>
            <p:cNvSpPr>
              <a:spLocks/>
            </p:cNvSpPr>
            <p:nvPr/>
          </p:nvSpPr>
          <p:spPr bwMode="auto">
            <a:xfrm>
              <a:off x="679" y="3879"/>
              <a:ext cx="15" cy="16"/>
            </a:xfrm>
            <a:custGeom>
              <a:avLst/>
              <a:gdLst>
                <a:gd name="T0" fmla="*/ 0 w 15"/>
                <a:gd name="T1" fmla="*/ 0 h 16"/>
                <a:gd name="T2" fmla="*/ 0 w 15"/>
                <a:gd name="T3" fmla="*/ 16 h 16"/>
                <a:gd name="T4" fmla="*/ 15 w 15"/>
                <a:gd name="T5" fmla="*/ 14 h 16"/>
                <a:gd name="T6" fmla="*/ 0 w 15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16"/>
                <a:gd name="T14" fmla="*/ 15 w 15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16">
                  <a:moveTo>
                    <a:pt x="0" y="0"/>
                  </a:moveTo>
                  <a:lnTo>
                    <a:pt x="0" y="16"/>
                  </a:lnTo>
                  <a:lnTo>
                    <a:pt x="15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46"/>
            <p:cNvSpPr>
              <a:spLocks/>
            </p:cNvSpPr>
            <p:nvPr/>
          </p:nvSpPr>
          <p:spPr bwMode="auto">
            <a:xfrm>
              <a:off x="761" y="3910"/>
              <a:ext cx="27" cy="17"/>
            </a:xfrm>
            <a:custGeom>
              <a:avLst/>
              <a:gdLst>
                <a:gd name="T0" fmla="*/ 0 w 27"/>
                <a:gd name="T1" fmla="*/ 7 h 17"/>
                <a:gd name="T2" fmla="*/ 0 w 27"/>
                <a:gd name="T3" fmla="*/ 7 h 17"/>
                <a:gd name="T4" fmla="*/ 8 w 27"/>
                <a:gd name="T5" fmla="*/ 2 h 17"/>
                <a:gd name="T6" fmla="*/ 15 w 27"/>
                <a:gd name="T7" fmla="*/ 0 h 17"/>
                <a:gd name="T8" fmla="*/ 20 w 27"/>
                <a:gd name="T9" fmla="*/ 0 h 17"/>
                <a:gd name="T10" fmla="*/ 20 w 27"/>
                <a:gd name="T11" fmla="*/ 0 h 17"/>
                <a:gd name="T12" fmla="*/ 24 w 27"/>
                <a:gd name="T13" fmla="*/ 2 h 17"/>
                <a:gd name="T14" fmla="*/ 27 w 27"/>
                <a:gd name="T15" fmla="*/ 10 h 17"/>
                <a:gd name="T16" fmla="*/ 27 w 27"/>
                <a:gd name="T17" fmla="*/ 17 h 17"/>
                <a:gd name="T18" fmla="*/ 27 w 27"/>
                <a:gd name="T19" fmla="*/ 17 h 17"/>
                <a:gd name="T20" fmla="*/ 15 w 27"/>
                <a:gd name="T21" fmla="*/ 17 h 17"/>
                <a:gd name="T22" fmla="*/ 5 w 27"/>
                <a:gd name="T23" fmla="*/ 12 h 17"/>
                <a:gd name="T24" fmla="*/ 3 w 27"/>
                <a:gd name="T25" fmla="*/ 10 h 17"/>
                <a:gd name="T26" fmla="*/ 0 w 27"/>
                <a:gd name="T27" fmla="*/ 7 h 17"/>
                <a:gd name="T28" fmla="*/ 0 w 27"/>
                <a:gd name="T29" fmla="*/ 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17"/>
                <a:gd name="T47" fmla="*/ 27 w 27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17">
                  <a:moveTo>
                    <a:pt x="0" y="7"/>
                  </a:moveTo>
                  <a:lnTo>
                    <a:pt x="0" y="7"/>
                  </a:lnTo>
                  <a:lnTo>
                    <a:pt x="8" y="2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27" y="10"/>
                  </a:lnTo>
                  <a:lnTo>
                    <a:pt x="27" y="17"/>
                  </a:lnTo>
                  <a:lnTo>
                    <a:pt x="15" y="17"/>
                  </a:lnTo>
                  <a:lnTo>
                    <a:pt x="5" y="12"/>
                  </a:lnTo>
                  <a:lnTo>
                    <a:pt x="3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47"/>
            <p:cNvSpPr>
              <a:spLocks/>
            </p:cNvSpPr>
            <p:nvPr/>
          </p:nvSpPr>
          <p:spPr bwMode="auto">
            <a:xfrm>
              <a:off x="1114" y="3799"/>
              <a:ext cx="24" cy="17"/>
            </a:xfrm>
            <a:custGeom>
              <a:avLst/>
              <a:gdLst>
                <a:gd name="T0" fmla="*/ 0 w 24"/>
                <a:gd name="T1" fmla="*/ 5 h 17"/>
                <a:gd name="T2" fmla="*/ 0 w 24"/>
                <a:gd name="T3" fmla="*/ 5 h 17"/>
                <a:gd name="T4" fmla="*/ 7 w 24"/>
                <a:gd name="T5" fmla="*/ 2 h 17"/>
                <a:gd name="T6" fmla="*/ 12 w 24"/>
                <a:gd name="T7" fmla="*/ 0 h 17"/>
                <a:gd name="T8" fmla="*/ 19 w 24"/>
                <a:gd name="T9" fmla="*/ 0 h 17"/>
                <a:gd name="T10" fmla="*/ 19 w 24"/>
                <a:gd name="T11" fmla="*/ 0 h 17"/>
                <a:gd name="T12" fmla="*/ 21 w 24"/>
                <a:gd name="T13" fmla="*/ 2 h 17"/>
                <a:gd name="T14" fmla="*/ 24 w 24"/>
                <a:gd name="T15" fmla="*/ 7 h 17"/>
                <a:gd name="T16" fmla="*/ 24 w 24"/>
                <a:gd name="T17" fmla="*/ 17 h 17"/>
                <a:gd name="T18" fmla="*/ 24 w 24"/>
                <a:gd name="T19" fmla="*/ 17 h 17"/>
                <a:gd name="T20" fmla="*/ 12 w 24"/>
                <a:gd name="T21" fmla="*/ 14 h 17"/>
                <a:gd name="T22" fmla="*/ 4 w 24"/>
                <a:gd name="T23" fmla="*/ 12 h 17"/>
                <a:gd name="T24" fmla="*/ 0 w 24"/>
                <a:gd name="T25" fmla="*/ 10 h 17"/>
                <a:gd name="T26" fmla="*/ 0 w 24"/>
                <a:gd name="T27" fmla="*/ 5 h 17"/>
                <a:gd name="T28" fmla="*/ 0 w 24"/>
                <a:gd name="T29" fmla="*/ 5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"/>
                <a:gd name="T46" fmla="*/ 0 h 17"/>
                <a:gd name="T47" fmla="*/ 24 w 24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" h="17">
                  <a:moveTo>
                    <a:pt x="0" y="5"/>
                  </a:moveTo>
                  <a:lnTo>
                    <a:pt x="0" y="5"/>
                  </a:lnTo>
                  <a:lnTo>
                    <a:pt x="7" y="2"/>
                  </a:lnTo>
                  <a:lnTo>
                    <a:pt x="12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7"/>
                  </a:lnTo>
                  <a:lnTo>
                    <a:pt x="24" y="17"/>
                  </a:lnTo>
                  <a:lnTo>
                    <a:pt x="12" y="14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48"/>
            <p:cNvSpPr>
              <a:spLocks/>
            </p:cNvSpPr>
            <p:nvPr/>
          </p:nvSpPr>
          <p:spPr bwMode="auto">
            <a:xfrm>
              <a:off x="1273" y="3369"/>
              <a:ext cx="24" cy="17"/>
            </a:xfrm>
            <a:custGeom>
              <a:avLst/>
              <a:gdLst>
                <a:gd name="T0" fmla="*/ 0 w 24"/>
                <a:gd name="T1" fmla="*/ 7 h 17"/>
                <a:gd name="T2" fmla="*/ 0 w 24"/>
                <a:gd name="T3" fmla="*/ 7 h 17"/>
                <a:gd name="T4" fmla="*/ 7 w 24"/>
                <a:gd name="T5" fmla="*/ 5 h 17"/>
                <a:gd name="T6" fmla="*/ 12 w 24"/>
                <a:gd name="T7" fmla="*/ 3 h 17"/>
                <a:gd name="T8" fmla="*/ 19 w 24"/>
                <a:gd name="T9" fmla="*/ 0 h 17"/>
                <a:gd name="T10" fmla="*/ 19 w 24"/>
                <a:gd name="T11" fmla="*/ 0 h 17"/>
                <a:gd name="T12" fmla="*/ 22 w 24"/>
                <a:gd name="T13" fmla="*/ 3 h 17"/>
                <a:gd name="T14" fmla="*/ 24 w 24"/>
                <a:gd name="T15" fmla="*/ 10 h 17"/>
                <a:gd name="T16" fmla="*/ 24 w 24"/>
                <a:gd name="T17" fmla="*/ 17 h 17"/>
                <a:gd name="T18" fmla="*/ 24 w 24"/>
                <a:gd name="T19" fmla="*/ 17 h 17"/>
                <a:gd name="T20" fmla="*/ 12 w 24"/>
                <a:gd name="T21" fmla="*/ 17 h 17"/>
                <a:gd name="T22" fmla="*/ 5 w 24"/>
                <a:gd name="T23" fmla="*/ 15 h 17"/>
                <a:gd name="T24" fmla="*/ 0 w 24"/>
                <a:gd name="T25" fmla="*/ 10 h 17"/>
                <a:gd name="T26" fmla="*/ 0 w 24"/>
                <a:gd name="T27" fmla="*/ 7 h 17"/>
                <a:gd name="T28" fmla="*/ 0 w 24"/>
                <a:gd name="T29" fmla="*/ 7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4"/>
                <a:gd name="T46" fmla="*/ 0 h 17"/>
                <a:gd name="T47" fmla="*/ 24 w 24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4" h="17">
                  <a:moveTo>
                    <a:pt x="0" y="7"/>
                  </a:moveTo>
                  <a:lnTo>
                    <a:pt x="0" y="7"/>
                  </a:lnTo>
                  <a:lnTo>
                    <a:pt x="7" y="5"/>
                  </a:lnTo>
                  <a:lnTo>
                    <a:pt x="12" y="3"/>
                  </a:lnTo>
                  <a:lnTo>
                    <a:pt x="19" y="0"/>
                  </a:lnTo>
                  <a:lnTo>
                    <a:pt x="22" y="3"/>
                  </a:lnTo>
                  <a:lnTo>
                    <a:pt x="24" y="10"/>
                  </a:lnTo>
                  <a:lnTo>
                    <a:pt x="24" y="17"/>
                  </a:lnTo>
                  <a:lnTo>
                    <a:pt x="12" y="17"/>
                  </a:lnTo>
                  <a:lnTo>
                    <a:pt x="5" y="15"/>
                  </a:lnTo>
                  <a:lnTo>
                    <a:pt x="0" y="1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96523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Rectangle 49"/>
            <p:cNvSpPr>
              <a:spLocks noChangeArrowheads="1"/>
            </p:cNvSpPr>
            <p:nvPr/>
          </p:nvSpPr>
          <p:spPr bwMode="auto">
            <a:xfrm>
              <a:off x="438" y="3039"/>
              <a:ext cx="10" cy="13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Rectangle 50"/>
            <p:cNvSpPr>
              <a:spLocks noChangeArrowheads="1"/>
            </p:cNvSpPr>
            <p:nvPr/>
          </p:nvSpPr>
          <p:spPr bwMode="auto">
            <a:xfrm>
              <a:off x="378" y="3099"/>
              <a:ext cx="130" cy="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51"/>
            <p:cNvSpPr>
              <a:spLocks/>
            </p:cNvSpPr>
            <p:nvPr/>
          </p:nvSpPr>
          <p:spPr bwMode="auto">
            <a:xfrm>
              <a:off x="392" y="3053"/>
              <a:ext cx="99" cy="99"/>
            </a:xfrm>
            <a:custGeom>
              <a:avLst/>
              <a:gdLst>
                <a:gd name="T0" fmla="*/ 99 w 99"/>
                <a:gd name="T1" fmla="*/ 92 h 99"/>
                <a:gd name="T2" fmla="*/ 92 w 99"/>
                <a:gd name="T3" fmla="*/ 99 h 99"/>
                <a:gd name="T4" fmla="*/ 0 w 99"/>
                <a:gd name="T5" fmla="*/ 7 h 99"/>
                <a:gd name="T6" fmla="*/ 7 w 99"/>
                <a:gd name="T7" fmla="*/ 0 h 99"/>
                <a:gd name="T8" fmla="*/ 99 w 99"/>
                <a:gd name="T9" fmla="*/ 92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99"/>
                <a:gd name="T17" fmla="*/ 99 w 99"/>
                <a:gd name="T18" fmla="*/ 99 h 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99">
                  <a:moveTo>
                    <a:pt x="99" y="92"/>
                  </a:moveTo>
                  <a:lnTo>
                    <a:pt x="92" y="99"/>
                  </a:lnTo>
                  <a:lnTo>
                    <a:pt x="0" y="7"/>
                  </a:lnTo>
                  <a:lnTo>
                    <a:pt x="7" y="0"/>
                  </a:lnTo>
                  <a:lnTo>
                    <a:pt x="99" y="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52"/>
            <p:cNvSpPr>
              <a:spLocks/>
            </p:cNvSpPr>
            <p:nvPr/>
          </p:nvSpPr>
          <p:spPr bwMode="auto">
            <a:xfrm>
              <a:off x="392" y="3053"/>
              <a:ext cx="99" cy="99"/>
            </a:xfrm>
            <a:custGeom>
              <a:avLst/>
              <a:gdLst>
                <a:gd name="T0" fmla="*/ 92 w 99"/>
                <a:gd name="T1" fmla="*/ 0 h 99"/>
                <a:gd name="T2" fmla="*/ 99 w 99"/>
                <a:gd name="T3" fmla="*/ 7 h 99"/>
                <a:gd name="T4" fmla="*/ 7 w 99"/>
                <a:gd name="T5" fmla="*/ 99 h 99"/>
                <a:gd name="T6" fmla="*/ 0 w 99"/>
                <a:gd name="T7" fmla="*/ 92 h 99"/>
                <a:gd name="T8" fmla="*/ 92 w 99"/>
                <a:gd name="T9" fmla="*/ 0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99"/>
                <a:gd name="T17" fmla="*/ 99 w 99"/>
                <a:gd name="T18" fmla="*/ 99 h 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99">
                  <a:moveTo>
                    <a:pt x="92" y="0"/>
                  </a:moveTo>
                  <a:lnTo>
                    <a:pt x="99" y="7"/>
                  </a:lnTo>
                  <a:lnTo>
                    <a:pt x="7" y="99"/>
                  </a:lnTo>
                  <a:lnTo>
                    <a:pt x="0" y="9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Rectangle 53"/>
            <p:cNvSpPr>
              <a:spLocks noChangeArrowheads="1"/>
            </p:cNvSpPr>
            <p:nvPr/>
          </p:nvSpPr>
          <p:spPr bwMode="auto">
            <a:xfrm>
              <a:off x="1384" y="3031"/>
              <a:ext cx="9" cy="13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Rectangle 54"/>
            <p:cNvSpPr>
              <a:spLocks noChangeArrowheads="1"/>
            </p:cNvSpPr>
            <p:nvPr/>
          </p:nvSpPr>
          <p:spPr bwMode="auto">
            <a:xfrm>
              <a:off x="1324" y="3092"/>
              <a:ext cx="130" cy="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55"/>
            <p:cNvSpPr>
              <a:spLocks/>
            </p:cNvSpPr>
            <p:nvPr/>
          </p:nvSpPr>
          <p:spPr bwMode="auto">
            <a:xfrm>
              <a:off x="1340" y="3046"/>
              <a:ext cx="99" cy="99"/>
            </a:xfrm>
            <a:custGeom>
              <a:avLst/>
              <a:gdLst>
                <a:gd name="T0" fmla="*/ 99 w 99"/>
                <a:gd name="T1" fmla="*/ 92 h 99"/>
                <a:gd name="T2" fmla="*/ 92 w 99"/>
                <a:gd name="T3" fmla="*/ 99 h 99"/>
                <a:gd name="T4" fmla="*/ 0 w 99"/>
                <a:gd name="T5" fmla="*/ 7 h 99"/>
                <a:gd name="T6" fmla="*/ 8 w 99"/>
                <a:gd name="T7" fmla="*/ 0 h 99"/>
                <a:gd name="T8" fmla="*/ 99 w 99"/>
                <a:gd name="T9" fmla="*/ 92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99"/>
                <a:gd name="T17" fmla="*/ 99 w 99"/>
                <a:gd name="T18" fmla="*/ 99 h 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99">
                  <a:moveTo>
                    <a:pt x="99" y="92"/>
                  </a:moveTo>
                  <a:lnTo>
                    <a:pt x="92" y="99"/>
                  </a:lnTo>
                  <a:lnTo>
                    <a:pt x="0" y="7"/>
                  </a:lnTo>
                  <a:lnTo>
                    <a:pt x="8" y="0"/>
                  </a:lnTo>
                  <a:lnTo>
                    <a:pt x="99" y="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56"/>
            <p:cNvSpPr>
              <a:spLocks/>
            </p:cNvSpPr>
            <p:nvPr/>
          </p:nvSpPr>
          <p:spPr bwMode="auto">
            <a:xfrm>
              <a:off x="1340" y="3046"/>
              <a:ext cx="99" cy="99"/>
            </a:xfrm>
            <a:custGeom>
              <a:avLst/>
              <a:gdLst>
                <a:gd name="T0" fmla="*/ 92 w 99"/>
                <a:gd name="T1" fmla="*/ 0 h 99"/>
                <a:gd name="T2" fmla="*/ 99 w 99"/>
                <a:gd name="T3" fmla="*/ 7 h 99"/>
                <a:gd name="T4" fmla="*/ 8 w 99"/>
                <a:gd name="T5" fmla="*/ 99 h 99"/>
                <a:gd name="T6" fmla="*/ 0 w 99"/>
                <a:gd name="T7" fmla="*/ 92 h 99"/>
                <a:gd name="T8" fmla="*/ 92 w 99"/>
                <a:gd name="T9" fmla="*/ 0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"/>
                <a:gd name="T16" fmla="*/ 0 h 99"/>
                <a:gd name="T17" fmla="*/ 99 w 99"/>
                <a:gd name="T18" fmla="*/ 99 h 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" h="99">
                  <a:moveTo>
                    <a:pt x="92" y="0"/>
                  </a:moveTo>
                  <a:lnTo>
                    <a:pt x="99" y="7"/>
                  </a:lnTo>
                  <a:lnTo>
                    <a:pt x="8" y="99"/>
                  </a:lnTo>
                  <a:lnTo>
                    <a:pt x="0" y="9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Rectangle 57"/>
            <p:cNvSpPr>
              <a:spLocks noChangeArrowheads="1"/>
            </p:cNvSpPr>
            <p:nvPr/>
          </p:nvSpPr>
          <p:spPr bwMode="auto">
            <a:xfrm>
              <a:off x="1396" y="3531"/>
              <a:ext cx="14" cy="17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Rectangle 58"/>
            <p:cNvSpPr>
              <a:spLocks noChangeArrowheads="1"/>
            </p:cNvSpPr>
            <p:nvPr/>
          </p:nvSpPr>
          <p:spPr bwMode="auto">
            <a:xfrm>
              <a:off x="1302" y="3613"/>
              <a:ext cx="202" cy="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59"/>
            <p:cNvSpPr>
              <a:spLocks/>
            </p:cNvSpPr>
            <p:nvPr/>
          </p:nvSpPr>
          <p:spPr bwMode="auto">
            <a:xfrm>
              <a:off x="1326" y="3553"/>
              <a:ext cx="154" cy="135"/>
            </a:xfrm>
            <a:custGeom>
              <a:avLst/>
              <a:gdLst>
                <a:gd name="T0" fmla="*/ 154 w 154"/>
                <a:gd name="T1" fmla="*/ 125 h 135"/>
                <a:gd name="T2" fmla="*/ 142 w 154"/>
                <a:gd name="T3" fmla="*/ 135 h 135"/>
                <a:gd name="T4" fmla="*/ 0 w 154"/>
                <a:gd name="T5" fmla="*/ 7 h 135"/>
                <a:gd name="T6" fmla="*/ 12 w 154"/>
                <a:gd name="T7" fmla="*/ 0 h 135"/>
                <a:gd name="T8" fmla="*/ 154 w 154"/>
                <a:gd name="T9" fmla="*/ 125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135"/>
                <a:gd name="T17" fmla="*/ 154 w 154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135">
                  <a:moveTo>
                    <a:pt x="154" y="125"/>
                  </a:moveTo>
                  <a:lnTo>
                    <a:pt x="142" y="135"/>
                  </a:lnTo>
                  <a:lnTo>
                    <a:pt x="0" y="7"/>
                  </a:lnTo>
                  <a:lnTo>
                    <a:pt x="12" y="0"/>
                  </a:lnTo>
                  <a:lnTo>
                    <a:pt x="154" y="1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60"/>
            <p:cNvSpPr>
              <a:spLocks/>
            </p:cNvSpPr>
            <p:nvPr/>
          </p:nvSpPr>
          <p:spPr bwMode="auto">
            <a:xfrm>
              <a:off x="1326" y="3553"/>
              <a:ext cx="154" cy="135"/>
            </a:xfrm>
            <a:custGeom>
              <a:avLst/>
              <a:gdLst>
                <a:gd name="T0" fmla="*/ 142 w 154"/>
                <a:gd name="T1" fmla="*/ 0 h 135"/>
                <a:gd name="T2" fmla="*/ 154 w 154"/>
                <a:gd name="T3" fmla="*/ 7 h 135"/>
                <a:gd name="T4" fmla="*/ 12 w 154"/>
                <a:gd name="T5" fmla="*/ 135 h 135"/>
                <a:gd name="T6" fmla="*/ 0 w 154"/>
                <a:gd name="T7" fmla="*/ 125 h 135"/>
                <a:gd name="T8" fmla="*/ 142 w 154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135"/>
                <a:gd name="T17" fmla="*/ 154 w 154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135">
                  <a:moveTo>
                    <a:pt x="142" y="0"/>
                  </a:moveTo>
                  <a:lnTo>
                    <a:pt x="154" y="7"/>
                  </a:lnTo>
                  <a:lnTo>
                    <a:pt x="12" y="135"/>
                  </a:lnTo>
                  <a:lnTo>
                    <a:pt x="0" y="125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Two phases of Photosynthesis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28600" y="1752600"/>
            <a:ext cx="83296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hangingPunct="0">
              <a:buFontTx/>
              <a:buAutoNum type="arabicPeriod"/>
            </a:pPr>
            <a:r>
              <a:rPr lang="en-US" sz="3200" b="1" dirty="0">
                <a:solidFill>
                  <a:srgbClr val="000000"/>
                </a:solidFill>
              </a:rPr>
              <a:t>Light-dependent</a:t>
            </a:r>
            <a:r>
              <a:rPr lang="en-US" sz="3200" dirty="0">
                <a:solidFill>
                  <a:srgbClr val="000000"/>
                </a:solidFill>
              </a:rPr>
              <a:t> phase </a:t>
            </a:r>
            <a:br>
              <a:rPr lang="en-US" sz="3200" dirty="0">
                <a:solidFill>
                  <a:srgbClr val="000000"/>
                </a:solidFill>
              </a:rPr>
            </a:br>
            <a:endParaRPr lang="en-US" sz="3200" dirty="0">
              <a:solidFill>
                <a:srgbClr val="000000"/>
              </a:solidFill>
            </a:endParaRPr>
          </a:p>
          <a:p>
            <a:pPr marL="514350" indent="-514350" eaLnBrk="0" hangingPunct="0">
              <a:buFontTx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Light-independent Phase (</a:t>
            </a:r>
            <a:r>
              <a:rPr lang="en-US" sz="3200" b="1" dirty="0">
                <a:solidFill>
                  <a:srgbClr val="000000"/>
                </a:solidFill>
              </a:rPr>
              <a:t>Calvin Cycle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8392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1. </a:t>
            </a:r>
            <a:r>
              <a:rPr lang="en-US" u="sng" smtClean="0">
                <a:solidFill>
                  <a:srgbClr val="FF0000"/>
                </a:solidFill>
              </a:rPr>
              <a:t>Light-Dependent</a:t>
            </a:r>
            <a:r>
              <a:rPr lang="en-US" smtClean="0">
                <a:solidFill>
                  <a:srgbClr val="000000"/>
                </a:solidFill>
              </a:rPr>
              <a:t> Phase          (take place in </a:t>
            </a:r>
            <a:r>
              <a:rPr lang="en-US" u="sng" smtClean="0">
                <a:solidFill>
                  <a:srgbClr val="FF0000"/>
                </a:solidFill>
              </a:rPr>
              <a:t>thylakoids</a:t>
            </a:r>
            <a:r>
              <a:rPr lang="en-US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a. </a:t>
            </a:r>
            <a:r>
              <a:rPr lang="en-US" sz="3200" b="1" u="sng" dirty="0" smtClean="0">
                <a:solidFill>
                  <a:srgbClr val="FF0000"/>
                </a:solidFill>
              </a:rPr>
              <a:t>Light</a:t>
            </a:r>
            <a:r>
              <a:rPr lang="en-US" sz="3200" dirty="0" smtClean="0">
                <a:solidFill>
                  <a:srgbClr val="000000"/>
                </a:solidFill>
              </a:rPr>
              <a:t> energy is </a:t>
            </a:r>
            <a:r>
              <a:rPr lang="en-US" sz="3200" b="1" u="sng" dirty="0" smtClean="0">
                <a:solidFill>
                  <a:srgbClr val="FF0000"/>
                </a:solidFill>
              </a:rPr>
              <a:t>absorbed</a:t>
            </a:r>
            <a:r>
              <a:rPr lang="en-US" sz="3200" dirty="0" smtClean="0">
                <a:solidFill>
                  <a:srgbClr val="000000"/>
                </a:solidFill>
              </a:rPr>
              <a:t> by chlorophyll and changes into </a:t>
            </a:r>
            <a:r>
              <a:rPr lang="en-US" sz="3200" b="1" u="sng" dirty="0" smtClean="0">
                <a:solidFill>
                  <a:srgbClr val="FF0000"/>
                </a:solidFill>
              </a:rPr>
              <a:t>ATP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pPr lvl="1" eaLnBrk="1" hangingPunct="1"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b.  Some ATP is used to </a:t>
            </a:r>
            <a:r>
              <a:rPr lang="en-US" sz="3200" b="1" u="sng" dirty="0" smtClean="0">
                <a:solidFill>
                  <a:srgbClr val="FF0000"/>
                </a:solidFill>
              </a:rPr>
              <a:t>split</a:t>
            </a:r>
            <a:r>
              <a:rPr lang="en-US" sz="3200" dirty="0" smtClean="0">
                <a:solidFill>
                  <a:srgbClr val="000000"/>
                </a:solidFill>
              </a:rPr>
              <a:t> the </a:t>
            </a:r>
            <a:r>
              <a:rPr lang="en-US" sz="3200" b="1" u="sng" dirty="0" smtClean="0">
                <a:solidFill>
                  <a:srgbClr val="FF0000"/>
                </a:solidFill>
              </a:rPr>
              <a:t>water</a:t>
            </a:r>
            <a:r>
              <a:rPr lang="en-US" sz="3200" dirty="0" smtClean="0">
                <a:solidFill>
                  <a:srgbClr val="000000"/>
                </a:solidFill>
              </a:rPr>
              <a:t> molecule (H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O) into hydrogen &amp; oxygen.</a:t>
            </a:r>
          </a:p>
          <a:p>
            <a:pPr lvl="1" eaLnBrk="1" hangingPunct="1"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c.  </a:t>
            </a:r>
            <a:r>
              <a:rPr lang="en-US" sz="3200" b="1" u="sng" dirty="0" smtClean="0">
                <a:solidFill>
                  <a:srgbClr val="FF0000"/>
                </a:solidFill>
              </a:rPr>
              <a:t>Oxygen</a:t>
            </a:r>
            <a:r>
              <a:rPr lang="en-US" sz="3200" dirty="0" smtClean="0">
                <a:solidFill>
                  <a:srgbClr val="000000"/>
                </a:solidFill>
              </a:rPr>
              <a:t> (O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is </a:t>
            </a:r>
            <a:r>
              <a:rPr lang="en-US" sz="3200" b="1" u="sng" dirty="0" smtClean="0">
                <a:solidFill>
                  <a:srgbClr val="FF0000"/>
                </a:solidFill>
              </a:rPr>
              <a:t>released</a:t>
            </a:r>
            <a:r>
              <a:rPr lang="en-US" sz="3200" dirty="0" smtClean="0">
                <a:solidFill>
                  <a:srgbClr val="000000"/>
                </a:solidFill>
              </a:rPr>
              <a:t> into the atmosphere.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0000"/>
                </a:solidFill>
              </a:rPr>
              <a:t>Light-Independent Phase          (</a:t>
            </a:r>
            <a:r>
              <a:rPr lang="en-US" sz="4000" b="1" u="sng" smtClean="0">
                <a:solidFill>
                  <a:srgbClr val="FF0000"/>
                </a:solidFill>
              </a:rPr>
              <a:t>Calvin Cycle</a:t>
            </a:r>
            <a:r>
              <a:rPr lang="en-US" sz="4000" smtClean="0">
                <a:solidFill>
                  <a:srgbClr val="000000"/>
                </a:solidFill>
              </a:rPr>
              <a:t>) – </a:t>
            </a:r>
            <a:r>
              <a:rPr lang="en-US" sz="3600" smtClean="0">
                <a:solidFill>
                  <a:srgbClr val="000000"/>
                </a:solidFill>
              </a:rPr>
              <a:t>takes place in </a:t>
            </a:r>
            <a:r>
              <a:rPr lang="en-US" sz="3600" b="1" u="sng" smtClean="0">
                <a:solidFill>
                  <a:srgbClr val="FF0000"/>
                </a:solidFill>
              </a:rPr>
              <a:t>stroma</a:t>
            </a:r>
            <a:endParaRPr lang="en-US" b="1" u="sng" smtClean="0">
              <a:solidFill>
                <a:srgbClr val="FF0000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May happen in the light or in the dark</a:t>
            </a:r>
          </a:p>
          <a:p>
            <a:pPr lvl="1" eaLnBrk="1" hangingPunct="1"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a.  ATP (from previous phase) and </a:t>
            </a:r>
            <a:r>
              <a:rPr lang="en-US" sz="3200" b="1" u="sng" dirty="0" smtClean="0">
                <a:solidFill>
                  <a:srgbClr val="FF0000"/>
                </a:solidFill>
              </a:rPr>
              <a:t>hydrogen</a:t>
            </a:r>
            <a:r>
              <a:rPr lang="en-US" sz="3200" dirty="0" smtClean="0">
                <a:solidFill>
                  <a:srgbClr val="000000"/>
                </a:solidFill>
              </a:rPr>
              <a:t> (from the water molecule that was split) combine with </a:t>
            </a:r>
            <a:r>
              <a:rPr lang="en-US" sz="3200" b="1" u="sng" dirty="0" smtClean="0">
                <a:solidFill>
                  <a:srgbClr val="FF0000"/>
                </a:solidFill>
              </a:rPr>
              <a:t>CO</a:t>
            </a:r>
            <a:r>
              <a:rPr lang="en-US" sz="3200" b="1" u="sng" baseline="-25000" dirty="0" smtClean="0">
                <a:solidFill>
                  <a:srgbClr val="FF0000"/>
                </a:solidFill>
              </a:rPr>
              <a:t>2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(from the atmosphere).</a:t>
            </a:r>
          </a:p>
          <a:p>
            <a:pPr lvl="1" eaLnBrk="1" hangingPunct="1">
              <a:buFontTx/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b.  The end result is </a:t>
            </a:r>
            <a:r>
              <a:rPr lang="en-US" sz="3200" b="1" u="sng" dirty="0" smtClean="0">
                <a:solidFill>
                  <a:srgbClr val="FF0000"/>
                </a:solidFill>
              </a:rPr>
              <a:t>glucose</a:t>
            </a:r>
            <a:r>
              <a:rPr lang="en-US" sz="3200" dirty="0" smtClean="0">
                <a:solidFill>
                  <a:srgbClr val="000000"/>
                </a:solidFill>
              </a:rPr>
              <a:t>: C</a:t>
            </a:r>
            <a:r>
              <a:rPr lang="en-US" sz="3200" baseline="-25000" dirty="0" smtClean="0">
                <a:solidFill>
                  <a:srgbClr val="000000"/>
                </a:solidFill>
              </a:rPr>
              <a:t>6</a:t>
            </a:r>
            <a:r>
              <a:rPr lang="en-US" sz="3200" dirty="0" smtClean="0">
                <a:solidFill>
                  <a:srgbClr val="000000"/>
                </a:solidFill>
              </a:rPr>
              <a:t>H</a:t>
            </a:r>
            <a:r>
              <a:rPr lang="en-US" sz="3200" baseline="-25000" dirty="0" smtClean="0">
                <a:solidFill>
                  <a:srgbClr val="000000"/>
                </a:solidFill>
              </a:rPr>
              <a:t>12</a:t>
            </a:r>
            <a:r>
              <a:rPr lang="en-US" sz="3200" dirty="0" smtClean="0">
                <a:solidFill>
                  <a:srgbClr val="000000"/>
                </a:solidFill>
              </a:rPr>
              <a:t>O</a:t>
            </a:r>
            <a:r>
              <a:rPr lang="en-US" sz="3200" baseline="-25000" dirty="0" smtClean="0">
                <a:solidFill>
                  <a:srgbClr val="00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25182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0" y="457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</a:rPr>
              <a:t>Remember, if you like to eat and breathe…thank a plant!</a:t>
            </a:r>
          </a:p>
        </p:txBody>
      </p:sp>
      <p:pic>
        <p:nvPicPr>
          <p:cNvPr id="39942" name="Picture 6" descr="bgtree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09800"/>
            <a:ext cx="45720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000000"/>
                </a:solidFill>
              </a:rPr>
              <a:t>What is photosynthesis?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 rot="10799508" flipV="1">
            <a:off x="228600" y="1676400"/>
            <a:ext cx="366236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</a:rPr>
              <a:t>Photosynthesis is the process by which </a:t>
            </a:r>
            <a:r>
              <a:rPr lang="en-US" sz="3200" b="1" u="sng" dirty="0">
                <a:solidFill>
                  <a:srgbClr val="FF0000"/>
                </a:solidFill>
              </a:rPr>
              <a:t>autotrophs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0000"/>
                </a:solidFill>
              </a:rPr>
              <a:t>manufacture their own food </a:t>
            </a:r>
            <a:r>
              <a:rPr lang="en-US" sz="3200" dirty="0"/>
              <a:t>(</a:t>
            </a:r>
            <a:r>
              <a:rPr lang="en-US" sz="3200" b="1" u="sng" dirty="0">
                <a:solidFill>
                  <a:srgbClr val="FF0000"/>
                </a:solidFill>
              </a:rPr>
              <a:t>glucose</a:t>
            </a:r>
            <a:r>
              <a:rPr lang="en-US" sz="3200" dirty="0"/>
              <a:t>) </a:t>
            </a:r>
            <a:r>
              <a:rPr lang="en-US" sz="3200" dirty="0">
                <a:solidFill>
                  <a:srgbClr val="000000"/>
                </a:solidFill>
              </a:rPr>
              <a:t>using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0000"/>
                </a:solidFill>
              </a:rPr>
              <a:t>sunlight,</a:t>
            </a:r>
            <a:r>
              <a:rPr lang="en-US" sz="3200" dirty="0"/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carbon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0000"/>
                </a:solidFill>
              </a:rPr>
              <a:t>dioxide and water.</a:t>
            </a:r>
          </a:p>
        </p:txBody>
      </p:sp>
      <p:pic>
        <p:nvPicPr>
          <p:cNvPr id="10246" name="Picture 6" descr="photosynthe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76400"/>
            <a:ext cx="4876800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000000"/>
                </a:solidFill>
              </a:rPr>
              <a:t>Energy Conversion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38200" y="1371600"/>
            <a:ext cx="76962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>
                <a:solidFill>
                  <a:srgbClr val="000000"/>
                </a:solidFill>
              </a:rPr>
              <a:t>During the process of photosynthesis, </a:t>
            </a:r>
            <a:r>
              <a:rPr lang="en-US" sz="3600" b="1" u="sng" dirty="0">
                <a:solidFill>
                  <a:srgbClr val="FF0000"/>
                </a:solidFill>
              </a:rPr>
              <a:t>light energy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000000"/>
                </a:solidFill>
              </a:rPr>
              <a:t>from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0000"/>
                </a:solidFill>
              </a:rPr>
              <a:t>the sun is </a:t>
            </a:r>
            <a:r>
              <a:rPr lang="en-US" sz="3600" b="1" u="sng" dirty="0">
                <a:solidFill>
                  <a:srgbClr val="FF0000"/>
                </a:solidFill>
              </a:rPr>
              <a:t>converted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0000"/>
                </a:solidFill>
              </a:rPr>
              <a:t>into</a:t>
            </a:r>
            <a:r>
              <a:rPr lang="en-US" sz="3600" dirty="0"/>
              <a:t> </a:t>
            </a:r>
            <a:r>
              <a:rPr lang="en-US" sz="3600" b="1" u="sng" dirty="0">
                <a:solidFill>
                  <a:srgbClr val="FF0000"/>
                </a:solidFill>
              </a:rPr>
              <a:t>chemical </a:t>
            </a:r>
            <a:r>
              <a:rPr lang="en-US" sz="3600" b="1" dirty="0">
                <a:solidFill>
                  <a:srgbClr val="000000"/>
                </a:solidFill>
              </a:rPr>
              <a:t>energy</a:t>
            </a:r>
            <a:r>
              <a:rPr lang="en-US" sz="3600" dirty="0">
                <a:solidFill>
                  <a:srgbClr val="000000"/>
                </a:solidFill>
              </a:rPr>
              <a:t> that can be stored and transported in plants.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endParaRPr lang="en-US" sz="3600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04800" y="4343400"/>
            <a:ext cx="8534400" cy="1981200"/>
            <a:chOff x="192" y="3072"/>
            <a:chExt cx="5376" cy="1248"/>
          </a:xfrm>
        </p:grpSpPr>
        <p:pic>
          <p:nvPicPr>
            <p:cNvPr id="4101" name="Picture 10" descr="MCj0141155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3072"/>
              <a:ext cx="1066" cy="1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2" name="Line 12"/>
            <p:cNvSpPr>
              <a:spLocks noChangeShapeType="1"/>
            </p:cNvSpPr>
            <p:nvPr/>
          </p:nvSpPr>
          <p:spPr bwMode="auto">
            <a:xfrm>
              <a:off x="1440" y="364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4103" name="Picture 14" descr="MCj0241091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3408"/>
              <a:ext cx="575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4" name="Line 16"/>
            <p:cNvSpPr>
              <a:spLocks noChangeShapeType="1"/>
            </p:cNvSpPr>
            <p:nvPr/>
          </p:nvSpPr>
          <p:spPr bwMode="auto">
            <a:xfrm>
              <a:off x="3360" y="364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4105" name="Picture 17" descr="MCj0275414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12" y="3120"/>
              <a:ext cx="1132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18" descr="MPj0387697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96" y="3648"/>
              <a:ext cx="6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991600" cy="11398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Requirements for Photosynthesis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8600" y="1371600"/>
            <a:ext cx="8763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2800" dirty="0"/>
              <a:t>  </a:t>
            </a:r>
            <a:r>
              <a:rPr lang="en-US" sz="3200" b="1" u="sng" dirty="0">
                <a:solidFill>
                  <a:srgbClr val="FF0000"/>
                </a:solidFill>
              </a:rPr>
              <a:t>Chlorophyll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0000"/>
                </a:solidFill>
              </a:rPr>
              <a:t>or other </a:t>
            </a:r>
            <a:r>
              <a:rPr lang="en-US" sz="3200" b="1" u="sng" dirty="0">
                <a:solidFill>
                  <a:srgbClr val="FF0000"/>
                </a:solidFill>
              </a:rPr>
              <a:t>pigment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0000"/>
                </a:solidFill>
              </a:rPr>
              <a:t>(found in autotrophs)</a:t>
            </a:r>
          </a:p>
          <a:p>
            <a:pPr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3200" dirty="0"/>
              <a:t>  </a:t>
            </a:r>
            <a:r>
              <a:rPr lang="en-US" sz="3200" b="1" u="sng" dirty="0">
                <a:solidFill>
                  <a:srgbClr val="FF0000"/>
                </a:solidFill>
              </a:rPr>
              <a:t>Carbon dioxide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b="1" dirty="0">
                <a:solidFill>
                  <a:srgbClr val="000000"/>
                </a:solidFill>
              </a:rPr>
              <a:t>CO</a:t>
            </a:r>
            <a:r>
              <a:rPr lang="en-US" sz="3200" b="1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 from the atmosphere</a:t>
            </a:r>
          </a:p>
          <a:p>
            <a:pPr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3200" dirty="0"/>
              <a:t>  </a:t>
            </a:r>
            <a:r>
              <a:rPr lang="en-US" sz="3200" b="1" u="sng" dirty="0">
                <a:solidFill>
                  <a:srgbClr val="FF0000"/>
                </a:solidFill>
              </a:rPr>
              <a:t>Water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b="1" dirty="0">
                <a:solidFill>
                  <a:srgbClr val="000000"/>
                </a:solidFill>
              </a:rPr>
              <a:t>H</a:t>
            </a:r>
            <a:r>
              <a:rPr lang="en-US" sz="3200" b="1" baseline="-25000" dirty="0">
                <a:solidFill>
                  <a:srgbClr val="000000"/>
                </a:solidFill>
              </a:rPr>
              <a:t>2</a:t>
            </a:r>
            <a:r>
              <a:rPr lang="en-US" sz="3200" b="1" dirty="0">
                <a:solidFill>
                  <a:srgbClr val="000000"/>
                </a:solidFill>
              </a:rPr>
              <a:t>O</a:t>
            </a:r>
            <a:r>
              <a:rPr lang="en-US" sz="3200" dirty="0">
                <a:solidFill>
                  <a:srgbClr val="000000"/>
                </a:solidFill>
              </a:rPr>
              <a:t>) from the </a:t>
            </a:r>
            <a:r>
              <a:rPr lang="en-US" sz="3200" b="1" u="sng" dirty="0">
                <a:solidFill>
                  <a:srgbClr val="FF0000"/>
                </a:solidFill>
              </a:rPr>
              <a:t>soil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0000"/>
                </a:solidFill>
              </a:rPr>
              <a:t>or atmosphere</a:t>
            </a:r>
          </a:p>
          <a:p>
            <a:pPr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3200" dirty="0"/>
              <a:t>  </a:t>
            </a:r>
            <a:r>
              <a:rPr lang="en-US" sz="3200" b="1" u="sng" dirty="0">
                <a:solidFill>
                  <a:srgbClr val="FF0000"/>
                </a:solidFill>
              </a:rPr>
              <a:t>Light</a:t>
            </a:r>
            <a:r>
              <a:rPr lang="en-US" sz="3200" dirty="0">
                <a:solidFill>
                  <a:srgbClr val="000000"/>
                </a:solidFill>
              </a:rPr>
              <a:t>, usually as solar energy from the </a:t>
            </a:r>
            <a:r>
              <a:rPr lang="en-US" sz="3200" b="1" u="sng" dirty="0">
                <a:solidFill>
                  <a:srgbClr val="FF0000"/>
                </a:solidFill>
              </a:rPr>
              <a:t>sun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04800" y="5257800"/>
            <a:ext cx="8534400" cy="1352550"/>
            <a:chOff x="240" y="3312"/>
            <a:chExt cx="5376" cy="852"/>
          </a:xfrm>
        </p:grpSpPr>
        <p:pic>
          <p:nvPicPr>
            <p:cNvPr id="5125" name="Picture 6" descr="MCNA00176_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3360"/>
              <a:ext cx="665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Line 7"/>
            <p:cNvSpPr>
              <a:spLocks noChangeShapeType="1"/>
            </p:cNvSpPr>
            <p:nvPr/>
          </p:nvSpPr>
          <p:spPr bwMode="auto">
            <a:xfrm>
              <a:off x="1152" y="35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Line 8"/>
            <p:cNvSpPr>
              <a:spLocks noChangeShapeType="1"/>
            </p:cNvSpPr>
            <p:nvPr/>
          </p:nvSpPr>
          <p:spPr bwMode="auto">
            <a:xfrm>
              <a:off x="1056" y="36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Line 9"/>
            <p:cNvSpPr>
              <a:spLocks noChangeShapeType="1"/>
            </p:cNvSpPr>
            <p:nvPr/>
          </p:nvSpPr>
          <p:spPr bwMode="auto">
            <a:xfrm>
              <a:off x="3312" y="36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10"/>
            <p:cNvSpPr>
              <a:spLocks noChangeShapeType="1"/>
            </p:cNvSpPr>
            <p:nvPr/>
          </p:nvSpPr>
          <p:spPr bwMode="auto">
            <a:xfrm>
              <a:off x="2208" y="36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1"/>
            <p:cNvSpPr>
              <a:spLocks noChangeShapeType="1"/>
            </p:cNvSpPr>
            <p:nvPr/>
          </p:nvSpPr>
          <p:spPr bwMode="auto">
            <a:xfrm>
              <a:off x="2304" y="35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12"/>
            <p:cNvSpPr>
              <a:spLocks noChangeShapeType="1"/>
            </p:cNvSpPr>
            <p:nvPr/>
          </p:nvSpPr>
          <p:spPr bwMode="auto">
            <a:xfrm>
              <a:off x="3408" y="35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344" y="3552"/>
              <a:ext cx="528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12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CO</a:t>
              </a:r>
              <a:r>
                <a:rPr lang="en-US" sz="1200" kern="10" baseline="-2500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2</a:t>
              </a:r>
            </a:p>
          </p:txBody>
        </p:sp>
        <p:pic>
          <p:nvPicPr>
            <p:cNvPr id="5133" name="Picture 14" descr="j02938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6" y="3312"/>
              <a:ext cx="68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Picture 15" descr="MCj0232180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00" y="3408"/>
              <a:ext cx="494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5" name="Line 16"/>
            <p:cNvSpPr>
              <a:spLocks noChangeShapeType="1"/>
            </p:cNvSpPr>
            <p:nvPr/>
          </p:nvSpPr>
          <p:spPr bwMode="auto">
            <a:xfrm>
              <a:off x="4176" y="36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7"/>
            <p:cNvSpPr>
              <a:spLocks noChangeShapeType="1"/>
            </p:cNvSpPr>
            <p:nvPr/>
          </p:nvSpPr>
          <p:spPr bwMode="auto">
            <a:xfrm>
              <a:off x="4176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4416" y="3408"/>
              <a:ext cx="1200" cy="576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1200" kern="1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dist="53882" dir="2700000" algn="ctr" rotWithShape="0">
                      <a:srgbClr val="C0C0C0">
                        <a:alpha val="79999"/>
                      </a:srgbClr>
                    </a:outerShdw>
                  </a:effectLst>
                  <a:latin typeface="Arial Unicode MS"/>
                  <a:ea typeface="Arial Unicode MS"/>
                  <a:cs typeface="Arial Unicode MS"/>
                </a:rPr>
                <a:t>Photosynthesis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000000"/>
                </a:solidFill>
              </a:rPr>
              <a:t>Products of Photosynthesis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43000" y="2514600"/>
            <a:ext cx="7391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3200" dirty="0"/>
              <a:t>  </a:t>
            </a:r>
            <a:r>
              <a:rPr lang="en-US" sz="4000" b="1" u="sng" dirty="0">
                <a:solidFill>
                  <a:srgbClr val="FF0000"/>
                </a:solidFill>
              </a:rPr>
              <a:t>Glucose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000000"/>
                </a:solidFill>
              </a:rPr>
              <a:t>(C</a:t>
            </a:r>
            <a:r>
              <a:rPr lang="en-US" sz="4000" baseline="-25000" dirty="0">
                <a:solidFill>
                  <a:srgbClr val="000000"/>
                </a:solidFill>
              </a:rPr>
              <a:t>6</a:t>
            </a:r>
            <a:r>
              <a:rPr lang="en-US" sz="4000" dirty="0">
                <a:solidFill>
                  <a:srgbClr val="000000"/>
                </a:solidFill>
              </a:rPr>
              <a:t>H</a:t>
            </a:r>
            <a:r>
              <a:rPr lang="en-US" sz="4000" baseline="-25000" dirty="0">
                <a:solidFill>
                  <a:srgbClr val="000000"/>
                </a:solidFill>
              </a:rPr>
              <a:t>12</a:t>
            </a:r>
            <a:r>
              <a:rPr lang="en-US" sz="4000" dirty="0">
                <a:solidFill>
                  <a:srgbClr val="000000"/>
                </a:solidFill>
              </a:rPr>
              <a:t>O</a:t>
            </a:r>
            <a:r>
              <a:rPr lang="en-US" sz="4000" baseline="-25000" dirty="0">
                <a:solidFill>
                  <a:srgbClr val="000000"/>
                </a:solidFill>
              </a:rPr>
              <a:t>6</a:t>
            </a:r>
            <a:r>
              <a:rPr lang="en-US" sz="4000" dirty="0">
                <a:solidFill>
                  <a:srgbClr val="000000"/>
                </a:solidFill>
              </a:rPr>
              <a:t>) - sugar</a:t>
            </a:r>
            <a:br>
              <a:rPr lang="en-US" sz="4000" dirty="0">
                <a:solidFill>
                  <a:srgbClr val="000000"/>
                </a:solidFill>
              </a:rPr>
            </a:br>
            <a:endParaRPr lang="en-US" sz="40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4000" dirty="0"/>
              <a:t>  </a:t>
            </a:r>
            <a:r>
              <a:rPr lang="en-US" sz="4000" b="1" u="sng" dirty="0">
                <a:solidFill>
                  <a:srgbClr val="FF0000"/>
                </a:solidFill>
              </a:rPr>
              <a:t>Oxygen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000000"/>
                </a:solidFill>
              </a:rPr>
              <a:t>gas (O</a:t>
            </a:r>
            <a:r>
              <a:rPr lang="en-US" sz="4000" baseline="-25000" dirty="0">
                <a:solidFill>
                  <a:srgbClr val="000000"/>
                </a:solidFill>
              </a:rPr>
              <a:t>2</a:t>
            </a:r>
            <a:r>
              <a:rPr lang="en-US" sz="4000" dirty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000000"/>
                </a:solidFill>
              </a:rPr>
              <a:t>Chemical Equation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381000" y="2286000"/>
            <a:ext cx="8534400" cy="1262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000000"/>
                </a:solidFill>
              </a:rPr>
              <a:t>     </a:t>
            </a:r>
            <a:r>
              <a:rPr lang="en-US" sz="2400" dirty="0">
                <a:solidFill>
                  <a:srgbClr val="000000"/>
                </a:solidFill>
              </a:rPr>
              <a:t>carbon    </a:t>
            </a:r>
            <a:r>
              <a:rPr lang="en-US" sz="4000" dirty="0">
                <a:solidFill>
                  <a:srgbClr val="000000"/>
                </a:solidFill>
              </a:rPr>
              <a:t>+</a:t>
            </a:r>
            <a:r>
              <a:rPr lang="en-US" sz="2400" dirty="0">
                <a:solidFill>
                  <a:srgbClr val="000000"/>
                </a:solidFill>
              </a:rPr>
              <a:t>   water                        glucose        </a:t>
            </a:r>
            <a:r>
              <a:rPr lang="en-US" sz="4000" dirty="0">
                <a:solidFill>
                  <a:srgbClr val="000000"/>
                </a:solidFill>
              </a:rPr>
              <a:t>+</a:t>
            </a:r>
            <a:r>
              <a:rPr lang="en-US" sz="2400" dirty="0">
                <a:solidFill>
                  <a:srgbClr val="000000"/>
                </a:solidFill>
              </a:rPr>
              <a:t>   oxygen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000000"/>
                </a:solidFill>
              </a:rPr>
              <a:t>     dioxide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038600" y="1371600"/>
            <a:ext cx="838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800">
                <a:solidFill>
                  <a:srgbClr val="000000"/>
                </a:solidFill>
              </a:rPr>
              <a:t>light</a:t>
            </a:r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4038600" y="4343400"/>
            <a:ext cx="9144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762000" y="3886200"/>
            <a:ext cx="7315200" cy="15700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In the presence of light energy, six molecules of carbon dioxide combine with six molecules of water to produce one molecule of glucose and six molecules of oxygen.</a:t>
            </a:r>
          </a:p>
        </p:txBody>
      </p:sp>
      <p:sp>
        <p:nvSpPr>
          <p:cNvPr id="7175" name="Line 12"/>
          <p:cNvSpPr>
            <a:spLocks noChangeShapeType="1"/>
          </p:cNvSpPr>
          <p:nvPr/>
        </p:nvSpPr>
        <p:spPr bwMode="auto">
          <a:xfrm>
            <a:off x="4038600" y="20574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533400" y="1676400"/>
            <a:ext cx="8107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>
                <a:solidFill>
                  <a:srgbClr val="FF0000"/>
                </a:solidFill>
              </a:rPr>
              <a:t>6CO</a:t>
            </a:r>
            <a:r>
              <a:rPr lang="en-US" sz="4000" b="1" u="sng" baseline="-25000">
                <a:solidFill>
                  <a:srgbClr val="FF0000"/>
                </a:solidFill>
              </a:rPr>
              <a:t>2</a:t>
            </a:r>
            <a:r>
              <a:rPr lang="en-US" sz="4000" b="1">
                <a:solidFill>
                  <a:srgbClr val="FF0000"/>
                </a:solidFill>
              </a:rPr>
              <a:t> + </a:t>
            </a:r>
            <a:r>
              <a:rPr lang="en-US" sz="4000" b="1" u="sng">
                <a:solidFill>
                  <a:srgbClr val="FF0000"/>
                </a:solidFill>
              </a:rPr>
              <a:t>6H</a:t>
            </a:r>
            <a:r>
              <a:rPr lang="en-US" sz="4000" b="1" u="sng" baseline="-25000">
                <a:solidFill>
                  <a:srgbClr val="FF0000"/>
                </a:solidFill>
              </a:rPr>
              <a:t>2</a:t>
            </a:r>
            <a:r>
              <a:rPr lang="en-US" sz="4000" b="1" u="sng">
                <a:solidFill>
                  <a:srgbClr val="FF0000"/>
                </a:solidFill>
              </a:rPr>
              <a:t>O</a:t>
            </a:r>
            <a:r>
              <a:rPr lang="en-US" sz="4000" b="1">
                <a:solidFill>
                  <a:srgbClr val="FF0000"/>
                </a:solidFill>
              </a:rPr>
              <a:t>          </a:t>
            </a:r>
            <a:r>
              <a:rPr lang="en-US" sz="4000" b="1" u="sng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en-US" sz="4000" b="1" u="sng" baseline="-2500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4000" b="1" u="sng">
                <a:solidFill>
                  <a:srgbClr val="FF0000"/>
                </a:solidFill>
                <a:sym typeface="Wingdings" pitchFamily="2" charset="2"/>
              </a:rPr>
              <a:t>H</a:t>
            </a:r>
            <a:r>
              <a:rPr lang="en-US" sz="4000" b="1" u="sng" baseline="-25000">
                <a:solidFill>
                  <a:srgbClr val="FF0000"/>
                </a:solidFill>
                <a:sym typeface="Wingdings" pitchFamily="2" charset="2"/>
              </a:rPr>
              <a:t>12</a:t>
            </a:r>
            <a:r>
              <a:rPr lang="en-US" sz="4000" b="1" u="sng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4000" b="1" u="sng" baseline="-25000">
                <a:solidFill>
                  <a:srgbClr val="FF0000"/>
                </a:solidFill>
                <a:sym typeface="Wingdings" pitchFamily="2" charset="2"/>
              </a:rPr>
              <a:t>6</a:t>
            </a:r>
            <a:r>
              <a:rPr lang="en-US" sz="4000" b="1" u="sng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4000" b="1">
                <a:solidFill>
                  <a:srgbClr val="FF0000"/>
                </a:solidFill>
                <a:sym typeface="Wingdings" pitchFamily="2" charset="2"/>
              </a:rPr>
              <a:t>+ </a:t>
            </a:r>
            <a:r>
              <a:rPr lang="en-US" sz="4000" b="1" u="sng">
                <a:solidFill>
                  <a:srgbClr val="FF0000"/>
                </a:solidFill>
                <a:sym typeface="Wingdings" pitchFamily="2" charset="2"/>
              </a:rPr>
              <a:t>6O</a:t>
            </a:r>
            <a:r>
              <a:rPr lang="en-US" sz="4000" b="1" u="sng" baseline="-2500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sz="3200" u="sng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sz="4000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Factors Affecting the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Rate of Photosynthesis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4419600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</a:rPr>
              <a:t>1. </a:t>
            </a:r>
            <a:r>
              <a:rPr lang="en-US" sz="3200" b="1" u="sng" dirty="0">
                <a:solidFill>
                  <a:srgbClr val="FF0000"/>
                </a:solidFill>
              </a:rPr>
              <a:t>Light intensity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(very high intensity can damage the chlorophyll)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</a:rPr>
              <a:t>2.  </a:t>
            </a:r>
            <a:r>
              <a:rPr lang="en-US" sz="3200" b="1" u="sng" dirty="0">
                <a:solidFill>
                  <a:srgbClr val="FF0000"/>
                </a:solidFill>
              </a:rPr>
              <a:t>Availability</a:t>
            </a:r>
            <a:r>
              <a:rPr lang="en-US" sz="3200" dirty="0">
                <a:solidFill>
                  <a:srgbClr val="000000"/>
                </a:solidFill>
              </a:rPr>
              <a:t> of raw materials (CO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H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O)</a:t>
            </a:r>
            <a:br>
              <a:rPr lang="en-US" sz="3200" dirty="0">
                <a:solidFill>
                  <a:srgbClr val="000000"/>
                </a:solidFill>
              </a:rPr>
            </a:br>
            <a:endParaRPr lang="en-US" sz="10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</a:rPr>
              <a:t>3.  </a:t>
            </a:r>
            <a:r>
              <a:rPr lang="en-US" sz="3200" b="1" u="sng" dirty="0">
                <a:solidFill>
                  <a:srgbClr val="FF0000"/>
                </a:solidFill>
              </a:rPr>
              <a:t>Temperature</a:t>
            </a:r>
            <a:r>
              <a:rPr lang="en-US" sz="3200" dirty="0">
                <a:solidFill>
                  <a:srgbClr val="000000"/>
                </a:solidFill>
              </a:rPr>
              <a:t> (optimum is 25 -35ºC)</a:t>
            </a:r>
            <a:endParaRPr lang="en-US" sz="3200" b="1" u="sng" dirty="0">
              <a:solidFill>
                <a:srgbClr val="FF0000"/>
              </a:solidFill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endParaRPr lang="en-US" sz="3200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 </a:t>
            </a:r>
          </a:p>
        </p:txBody>
      </p:sp>
      <p:pic>
        <p:nvPicPr>
          <p:cNvPr id="27655" name="Picture 7" descr="PHOTOSYNTHESIS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403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Site of Photosynthesis: </a:t>
            </a:r>
            <a:br>
              <a:rPr lang="en-US" smtClean="0"/>
            </a:br>
            <a:r>
              <a:rPr lang="en-US" smtClean="0"/>
              <a:t>The Chloroplast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381000" y="1600200"/>
            <a:ext cx="8382000" cy="1676400"/>
          </a:xfrm>
        </p:spPr>
        <p:txBody>
          <a:bodyPr/>
          <a:lstStyle/>
          <a:p>
            <a:pPr eaLnBrk="1" hangingPunct="1"/>
            <a:r>
              <a:rPr lang="en-US" sz="2800" smtClean="0"/>
              <a:t>Photosynthesis takes place in the </a:t>
            </a:r>
            <a:r>
              <a:rPr lang="en-US" sz="2800" b="1" u="sng" smtClean="0">
                <a:solidFill>
                  <a:srgbClr val="FF0000"/>
                </a:solidFill>
              </a:rPr>
              <a:t>chloroplasts</a:t>
            </a:r>
            <a:r>
              <a:rPr lang="en-US" sz="2800" smtClean="0"/>
              <a:t> of plant cells.</a:t>
            </a:r>
          </a:p>
          <a:p>
            <a:pPr eaLnBrk="1" hangingPunct="1"/>
            <a:r>
              <a:rPr lang="en-US" sz="2800" smtClean="0"/>
              <a:t>It primarily occurs in the </a:t>
            </a:r>
            <a:r>
              <a:rPr lang="en-US" sz="2800" b="1" u="sng" smtClean="0">
                <a:solidFill>
                  <a:srgbClr val="FF0000"/>
                </a:solidFill>
              </a:rPr>
              <a:t>leaves</a:t>
            </a:r>
            <a:r>
              <a:rPr lang="en-US" sz="2800" smtClean="0"/>
              <a:t>.</a:t>
            </a:r>
          </a:p>
        </p:txBody>
      </p:sp>
      <p:sp>
        <p:nvSpPr>
          <p:cNvPr id="9220" name="Line 11"/>
          <p:cNvSpPr>
            <a:spLocks noChangeShapeType="1"/>
          </p:cNvSpPr>
          <p:nvPr/>
        </p:nvSpPr>
        <p:spPr bwMode="auto">
          <a:xfrm>
            <a:off x="7086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276600"/>
            <a:ext cx="4648200" cy="3252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0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Structure of a Chloroplast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81000" y="914400"/>
            <a:ext cx="8610600" cy="3140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    </a:t>
            </a:r>
            <a:r>
              <a:rPr lang="en-US" sz="2800" b="1" u="sng">
                <a:solidFill>
                  <a:srgbClr val="FF0000"/>
                </a:solidFill>
              </a:rPr>
              <a:t>Thylakoids</a:t>
            </a:r>
            <a:r>
              <a:rPr lang="en-US" sz="2800">
                <a:solidFill>
                  <a:srgbClr val="000000"/>
                </a:solidFill>
              </a:rPr>
              <a:t> are the saclike membranes that contain </a:t>
            </a:r>
            <a:r>
              <a:rPr lang="en-US" sz="2800" b="1" u="sng">
                <a:solidFill>
                  <a:srgbClr val="FF0000"/>
                </a:solidFill>
              </a:rPr>
              <a:t>chlorophyll</a:t>
            </a:r>
            <a:r>
              <a:rPr lang="en-US" sz="2800">
                <a:solidFill>
                  <a:srgbClr val="000000"/>
                </a:solidFill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>
                <a:solidFill>
                  <a:srgbClr val="000000"/>
                </a:solidFill>
              </a:rPr>
              <a:t>  A </a:t>
            </a:r>
            <a:r>
              <a:rPr lang="en-US" sz="2800" b="1" u="sng">
                <a:solidFill>
                  <a:srgbClr val="FF0000"/>
                </a:solidFill>
              </a:rPr>
              <a:t>granum </a:t>
            </a:r>
            <a:r>
              <a:rPr lang="en-US" sz="2800">
                <a:solidFill>
                  <a:srgbClr val="000000"/>
                </a:solidFill>
              </a:rPr>
              <a:t>is a stack of thylakoids</a:t>
            </a:r>
          </a:p>
          <a:p>
            <a:pPr lvl="1"/>
            <a:endParaRPr lang="en-US" sz="1000">
              <a:solidFill>
                <a:srgbClr val="0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800">
                <a:solidFill>
                  <a:srgbClr val="000000"/>
                </a:solidFill>
              </a:rPr>
              <a:t>  The </a:t>
            </a:r>
            <a:r>
              <a:rPr lang="en-US" sz="2800" b="1" u="sng">
                <a:solidFill>
                  <a:srgbClr val="FF0000"/>
                </a:solidFill>
              </a:rPr>
              <a:t>stroma</a:t>
            </a:r>
            <a:r>
              <a:rPr lang="en-US" sz="2800">
                <a:solidFill>
                  <a:srgbClr val="000000"/>
                </a:solidFill>
              </a:rPr>
              <a:t> is the liquid-filled </a:t>
            </a:r>
            <a:r>
              <a:rPr lang="en-US" sz="2800" b="1" u="sng">
                <a:solidFill>
                  <a:srgbClr val="FF0000"/>
                </a:solidFill>
              </a:rPr>
              <a:t>space</a:t>
            </a:r>
            <a:r>
              <a:rPr lang="en-US" sz="2800">
                <a:solidFill>
                  <a:srgbClr val="000000"/>
                </a:solidFill>
              </a:rPr>
              <a:t> inside the chloroplast.</a:t>
            </a:r>
            <a:r>
              <a:rPr lang="en-US" sz="2800" i="1" u="sng"/>
              <a:t/>
            </a:r>
            <a:br>
              <a:rPr lang="en-US" sz="2800" i="1" u="sng"/>
            </a:br>
            <a:endParaRPr lang="en-US" sz="4800"/>
          </a:p>
        </p:txBody>
      </p:sp>
      <p:pic>
        <p:nvPicPr>
          <p:cNvPr id="10244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048000"/>
            <a:ext cx="54133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17"/>
          <p:cNvSpPr txBox="1">
            <a:spLocks noChangeArrowheads="1"/>
          </p:cNvSpPr>
          <p:nvPr/>
        </p:nvSpPr>
        <p:spPr bwMode="auto">
          <a:xfrm>
            <a:off x="6553200" y="3657600"/>
            <a:ext cx="1219200" cy="369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granum</a:t>
            </a:r>
          </a:p>
        </p:txBody>
      </p:sp>
      <p:sp>
        <p:nvSpPr>
          <p:cNvPr id="10246" name="TextBox 18"/>
          <p:cNvSpPr txBox="1">
            <a:spLocks noChangeArrowheads="1"/>
          </p:cNvSpPr>
          <p:nvPr/>
        </p:nvSpPr>
        <p:spPr bwMode="auto">
          <a:xfrm>
            <a:off x="6324600" y="6324600"/>
            <a:ext cx="1600200" cy="369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thylakoids</a:t>
            </a:r>
          </a:p>
        </p:txBody>
      </p:sp>
      <p:sp>
        <p:nvSpPr>
          <p:cNvPr id="10247" name="TextBox 19"/>
          <p:cNvSpPr txBox="1">
            <a:spLocks noChangeArrowheads="1"/>
          </p:cNvSpPr>
          <p:nvPr/>
        </p:nvSpPr>
        <p:spPr bwMode="auto">
          <a:xfrm>
            <a:off x="4876800" y="6019800"/>
            <a:ext cx="1143000" cy="369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stroma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</TotalTime>
  <Words>377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Photosynthesis</vt:lpstr>
      <vt:lpstr>What is photosynthesis?</vt:lpstr>
      <vt:lpstr>Energy Conversion</vt:lpstr>
      <vt:lpstr>Requirements for Photosynthesis</vt:lpstr>
      <vt:lpstr>Products of Photosynthesis</vt:lpstr>
      <vt:lpstr>Chemical Equation</vt:lpstr>
      <vt:lpstr>Factors Affecting the  Rate of Photosynthesis</vt:lpstr>
      <vt:lpstr>Site of Photosynthesis:  The Chloroplast</vt:lpstr>
      <vt:lpstr>Structure of a Chloroplast</vt:lpstr>
      <vt:lpstr>Two phases of Photosynthesis</vt:lpstr>
      <vt:lpstr>1. Light-Dependent Phase          (take place in thylakoids)</vt:lpstr>
      <vt:lpstr>Light-Independent Phase          (Calvin Cycle) – takes place in stroma</vt:lpstr>
      <vt:lpstr>PowerPoint Presentation</vt:lpstr>
      <vt:lpstr>PowerPoint Presentation</vt:lpstr>
    </vt:vector>
  </TitlesOfParts>
  <Company>California Polytechnic State University, 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Photosynthesis?</dc:title>
  <dc:creator>U10-215</dc:creator>
  <cp:lastModifiedBy>Thania Gottschalk</cp:lastModifiedBy>
  <cp:revision>119</cp:revision>
  <dcterms:created xsi:type="dcterms:W3CDTF">2005-05-03T15:46:39Z</dcterms:created>
  <dcterms:modified xsi:type="dcterms:W3CDTF">2016-12-06T15:37:30Z</dcterms:modified>
</cp:coreProperties>
</file>