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70" r:id="rId4"/>
    <p:sldId id="259" r:id="rId5"/>
    <p:sldId id="260" r:id="rId6"/>
    <p:sldId id="261" r:id="rId7"/>
    <p:sldId id="262" r:id="rId8"/>
    <p:sldId id="263" r:id="rId9"/>
    <p:sldId id="264" r:id="rId10"/>
    <p:sldId id="272" r:id="rId11"/>
    <p:sldId id="273" r:id="rId12"/>
    <p:sldId id="274" r:id="rId13"/>
    <p:sldId id="276" r:id="rId14"/>
    <p:sldId id="277" r:id="rId15"/>
    <p:sldId id="278" r:id="rId16"/>
    <p:sldId id="283" r:id="rId17"/>
    <p:sldId id="284" r:id="rId18"/>
    <p:sldId id="287" r:id="rId19"/>
    <p:sldId id="285" r:id="rId20"/>
    <p:sldId id="286" r:id="rId21"/>
    <p:sldId id="289" r:id="rId22"/>
    <p:sldId id="279" r:id="rId23"/>
    <p:sldId id="288" r:id="rId24"/>
    <p:sldId id="290" r:id="rId25"/>
    <p:sldId id="291" r:id="rId26"/>
    <p:sldId id="280" r:id="rId27"/>
    <p:sldId id="281" r:id="rId28"/>
    <p:sldId id="282" r:id="rId29"/>
    <p:sldId id="29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633DD-3E45-4137-8892-5142F5B86F10}" type="datetimeFigureOut">
              <a:rPr lang="en-US" smtClean="0"/>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E96B3-34EC-4EF7-8B07-C1229893BBA2}" type="slidenum">
              <a:rPr lang="en-US" smtClean="0"/>
              <a:t>‹#›</a:t>
            </a:fld>
            <a:endParaRPr lang="en-US"/>
          </a:p>
        </p:txBody>
      </p:sp>
    </p:spTree>
    <p:extLst>
      <p:ext uri="{BB962C8B-B14F-4D97-AF65-F5344CB8AC3E}">
        <p14:creationId xmlns:p14="http://schemas.microsoft.com/office/powerpoint/2010/main" val="197681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Newborn Rylan Cobb </a:t>
            </a:r>
            <a:r>
              <a:rPr lang="en-US" altLang="en-US" smtClean="0">
                <a:sym typeface="Wingdings" pitchFamily="2" charset="2"/>
              </a:rPr>
              <a:t></a:t>
            </a: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0CC675-D244-45A3-BA6B-5570F535202B}" type="slidenum">
              <a:rPr lang="en-US" altLang="en-US">
                <a:latin typeface="Calibri" pitchFamily="34" charset="0"/>
              </a:rPr>
              <a:pPr/>
              <a:t>13</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AF56906-C2E4-4819-AFF0-F8AD75B87FD1}" type="datetimeFigureOut">
              <a:rPr lang="en-US"/>
              <a:pPr>
                <a:defRPr/>
              </a:pPr>
              <a:t>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CE7F3D-0259-4C9C-831E-5996412A76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1FEC7D-A00C-48F6-9094-C83A1EED0E3D}" type="datetimeFigureOut">
              <a:rPr lang="en-US"/>
              <a:pPr>
                <a:defRPr/>
              </a:pPr>
              <a:t>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4BB338-A137-41B4-9037-CEAD1CC273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CE7580-3B49-4496-B987-D4D498A2F00F}" type="datetimeFigureOut">
              <a:rPr lang="en-US"/>
              <a:pPr>
                <a:defRPr/>
              </a:pPr>
              <a:t>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EE736-25C7-4DB2-AA91-FCAD28778B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636242-CDCA-4258-9C4E-E3F113CB8588}" type="datetimeFigureOut">
              <a:rPr lang="en-US"/>
              <a:pPr>
                <a:defRPr/>
              </a:pPr>
              <a:t>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CEB0F8-D5C7-48BD-8C03-D26E61976E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D7EC28-A504-4719-9EC6-9B1437D27AA5}" type="datetimeFigureOut">
              <a:rPr lang="en-US"/>
              <a:pPr>
                <a:defRPr/>
              </a:pPr>
              <a:t>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47F412-B09B-4FF3-BC94-923E6D27F9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828F4-547A-42F7-B2BC-767DC50E0C03}" type="datetimeFigureOut">
              <a:rPr lang="en-US"/>
              <a:pPr>
                <a:defRPr/>
              </a:pPr>
              <a:t>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CA560E-8D22-410E-9715-0AC12FF73C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286B65-4C84-4C90-8525-91F553BB9110}" type="datetimeFigureOut">
              <a:rPr lang="en-US"/>
              <a:pPr>
                <a:defRPr/>
              </a:pPr>
              <a:t>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62FF17-8A48-4DB8-93C3-7B815E32C6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CF7185-E731-4167-BD75-F71C80345B8E}" type="datetimeFigureOut">
              <a:rPr lang="en-US"/>
              <a:pPr>
                <a:defRPr/>
              </a:pPr>
              <a:t>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AC26C8-EC1B-4310-862C-82A6ED3153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3DBDA3-494A-4DBA-B985-CC98651671F5}" type="datetimeFigureOut">
              <a:rPr lang="en-US"/>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5246CE-B91B-405A-81AC-644689C846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EC9E79-3649-408B-B397-08DF220AA6D1}" type="datetimeFigureOut">
              <a:rPr lang="en-US"/>
              <a:pPr>
                <a:defRPr/>
              </a:pPr>
              <a:t>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BD8E8A-A0CB-4219-A859-18C0499319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C97358-A70C-4783-8406-DCDCD76ED430}" type="datetimeFigureOut">
              <a:rPr lang="en-US"/>
              <a:pPr>
                <a:defRPr/>
              </a:pPr>
              <a:t>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A3ABB1-57EF-47BD-96BB-1B6CA08875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85A2E6-044A-4DB8-995B-1F2D2D95A070}" type="datetimeFigureOut">
              <a:rPr lang="en-US"/>
              <a:pPr>
                <a:defRPr/>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1547313-590A-4B3B-8DF5-E23078192F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2133600"/>
            <a:ext cx="7772400" cy="1470025"/>
          </a:xfrm>
        </p:spPr>
        <p:txBody>
          <a:bodyPr/>
          <a:lstStyle/>
          <a:p>
            <a:pPr eaLnBrk="1" hangingPunct="1"/>
            <a:r>
              <a:rPr lang="en-US" dirty="0" smtClean="0"/>
              <a:t>Reproduction</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Biology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884238"/>
          </a:xfrm>
        </p:spPr>
        <p:txBody>
          <a:bodyPr/>
          <a:lstStyle/>
          <a:p>
            <a:pPr eaLnBrk="1" hangingPunct="1"/>
            <a:r>
              <a:rPr lang="en-US" dirty="0"/>
              <a:t>What are the 2 kinds of gametes?</a:t>
            </a:r>
            <a:br>
              <a:rPr lang="en-US" dirty="0"/>
            </a:br>
            <a:endParaRPr lang="en-US" dirty="0" smtClean="0"/>
          </a:p>
        </p:txBody>
      </p:sp>
      <p:sp>
        <p:nvSpPr>
          <p:cNvPr id="2" name="Content Placeholder 1"/>
          <p:cNvSpPr>
            <a:spLocks noGrp="1"/>
          </p:cNvSpPr>
          <p:nvPr>
            <p:ph sz="half" idx="1"/>
          </p:nvPr>
        </p:nvSpPr>
        <p:spPr>
          <a:xfrm>
            <a:off x="457200" y="1600201"/>
            <a:ext cx="8458200" cy="990600"/>
          </a:xfrm>
        </p:spPr>
        <p:txBody>
          <a:bodyPr/>
          <a:lstStyle/>
          <a:p>
            <a:pPr marL="0" indent="0" algn="ctr">
              <a:buNone/>
            </a:pPr>
            <a:r>
              <a:rPr lang="en-US" sz="4800" dirty="0" smtClean="0"/>
              <a:t>Eggs and Sperm</a:t>
            </a:r>
            <a:endParaRPr lang="en-US" sz="4800" dirty="0"/>
          </a:p>
        </p:txBody>
      </p:sp>
      <p:pic>
        <p:nvPicPr>
          <p:cNvPr id="1026" name="Picture 2" descr="Image result for eggs gam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90800"/>
            <a:ext cx="60388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4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gametes different than somatic cells?</a:t>
            </a:r>
            <a:endParaRPr lang="en-US" dirty="0"/>
          </a:p>
        </p:txBody>
      </p:sp>
      <p:pic>
        <p:nvPicPr>
          <p:cNvPr id="2050" name="Picture 2" descr="Image result for somatic vs game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28825"/>
            <a:ext cx="8686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7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a:t>
            </a:r>
            <a:r>
              <a:rPr lang="en-US" dirty="0" smtClean="0"/>
              <a:t>somatic </a:t>
            </a:r>
            <a:r>
              <a:rPr lang="en-US" dirty="0"/>
              <a:t>different than </a:t>
            </a:r>
            <a:r>
              <a:rPr lang="en-US" dirty="0" smtClean="0"/>
              <a:t>gamete cells</a:t>
            </a:r>
            <a:r>
              <a:rPr lang="en-US" dirty="0"/>
              <a:t>?</a:t>
            </a:r>
          </a:p>
        </p:txBody>
      </p:sp>
      <p:sp>
        <p:nvSpPr>
          <p:cNvPr id="3" name="Content Placeholder 2"/>
          <p:cNvSpPr>
            <a:spLocks noGrp="1"/>
          </p:cNvSpPr>
          <p:nvPr>
            <p:ph sz="half" idx="1"/>
          </p:nvPr>
        </p:nvSpPr>
        <p:spPr>
          <a:xfrm>
            <a:off x="76200" y="1600200"/>
            <a:ext cx="4419600" cy="4525963"/>
          </a:xfrm>
        </p:spPr>
        <p:txBody>
          <a:bodyPr/>
          <a:lstStyle/>
          <a:p>
            <a:pPr marL="0" indent="0" algn="ctr">
              <a:buNone/>
            </a:pPr>
            <a:r>
              <a:rPr lang="en-US" dirty="0" smtClean="0"/>
              <a:t>Somatic Cells</a:t>
            </a:r>
          </a:p>
          <a:p>
            <a:r>
              <a:rPr lang="en-US" sz="2700" dirty="0" smtClean="0"/>
              <a:t>Diploid number of chromosomes (humans 46)</a:t>
            </a:r>
          </a:p>
          <a:p>
            <a:endParaRPr lang="en-US" sz="2700" dirty="0" smtClean="0"/>
          </a:p>
          <a:p>
            <a:r>
              <a:rPr lang="en-US" sz="2700" dirty="0" smtClean="0"/>
              <a:t>Body cells (skin cells, heart cells)</a:t>
            </a:r>
          </a:p>
        </p:txBody>
      </p:sp>
      <p:sp>
        <p:nvSpPr>
          <p:cNvPr id="4" name="Content Placeholder 3"/>
          <p:cNvSpPr>
            <a:spLocks noGrp="1"/>
          </p:cNvSpPr>
          <p:nvPr>
            <p:ph sz="half" idx="2"/>
          </p:nvPr>
        </p:nvSpPr>
        <p:spPr>
          <a:xfrm>
            <a:off x="4648200" y="1600200"/>
            <a:ext cx="4343400" cy="4525963"/>
          </a:xfrm>
        </p:spPr>
        <p:txBody>
          <a:bodyPr/>
          <a:lstStyle/>
          <a:p>
            <a:pPr marL="0" indent="0" algn="ctr">
              <a:buNone/>
            </a:pPr>
            <a:r>
              <a:rPr lang="en-US" sz="2700" dirty="0" smtClean="0"/>
              <a:t>Gametes</a:t>
            </a:r>
          </a:p>
          <a:p>
            <a:r>
              <a:rPr lang="en-US" sz="2700" dirty="0" smtClean="0"/>
              <a:t>Haploid number of chromosomes (humans 23)</a:t>
            </a:r>
          </a:p>
          <a:p>
            <a:endParaRPr lang="en-US" sz="2700" dirty="0" smtClean="0"/>
          </a:p>
          <a:p>
            <a:r>
              <a:rPr lang="en-US" sz="2700" dirty="0" smtClean="0"/>
              <a:t>Sex cells (eggs and sperm)</a:t>
            </a:r>
            <a:endParaRPr lang="en-US" sz="2700" dirty="0"/>
          </a:p>
        </p:txBody>
      </p:sp>
    </p:spTree>
    <p:extLst>
      <p:ext uri="{BB962C8B-B14F-4D97-AF65-F5344CB8AC3E}">
        <p14:creationId xmlns:p14="http://schemas.microsoft.com/office/powerpoint/2010/main" val="136914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http://a3.sphotos.ak.fbcdn.net/hphotos-ak-snc6/205607_209511362393746_100000046528215_851082_600108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727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
          <p:cNvSpPr>
            <a:spLocks noChangeArrowheads="1"/>
          </p:cNvSpPr>
          <p:nvPr/>
        </p:nvSpPr>
        <p:spPr bwMode="auto">
          <a:xfrm>
            <a:off x="1981200" y="304800"/>
            <a:ext cx="4878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altLang="en-US" sz="3600" b="1">
                <a:ea typeface="Calibri" pitchFamily="34" charset="0"/>
                <a:cs typeface="Arial" charset="0"/>
              </a:rPr>
              <a:t>Human Reproduction</a:t>
            </a:r>
            <a:endParaRPr lang="en-US" altLang="en-US" sz="3600">
              <a:ea typeface="Calibri" pitchFamily="34" charset="0"/>
              <a:cs typeface="Arial" charset="0"/>
            </a:endParaRPr>
          </a:p>
        </p:txBody>
      </p:sp>
    </p:spTree>
    <p:extLst>
      <p:ext uri="{BB962C8B-B14F-4D97-AF65-F5344CB8AC3E}">
        <p14:creationId xmlns:p14="http://schemas.microsoft.com/office/powerpoint/2010/main" val="1307670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2400" y="3810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400" b="1" u="sng" dirty="0">
                <a:solidFill>
                  <a:srgbClr val="FF0000"/>
                </a:solidFill>
                <a:ea typeface="Calibri" pitchFamily="34" charset="0"/>
                <a:cs typeface="Arial" charset="0"/>
              </a:rPr>
              <a:t>Puberty</a:t>
            </a:r>
            <a:r>
              <a:rPr lang="en-US" altLang="en-US" sz="2400" dirty="0">
                <a:ea typeface="Calibri" pitchFamily="34" charset="0"/>
                <a:cs typeface="Arial" charset="0"/>
              </a:rPr>
              <a:t> – a period of rapid growth and sexual maturation during which the reproductive system becomes fully functional. This usually occurs between the ages of 9-15. </a:t>
            </a:r>
          </a:p>
        </p:txBody>
      </p:sp>
      <p:pic>
        <p:nvPicPr>
          <p:cNvPr id="11267" name="Picture 3" descr="http://www.soc.ucsb.edu/sexinfo/images/05-07-pub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4267200" cy="396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76800" y="2057400"/>
            <a:ext cx="4114800" cy="3785652"/>
          </a:xfrm>
          <a:prstGeom prst="rect">
            <a:avLst/>
          </a:prstGeom>
          <a:noFill/>
        </p:spPr>
        <p:txBody>
          <a:bodyPr wrap="square" rtlCol="0">
            <a:spAutoFit/>
          </a:bodyPr>
          <a:lstStyle/>
          <a:p>
            <a:r>
              <a:rPr lang="en-US" sz="3000" b="1" u="sng" dirty="0" smtClean="0">
                <a:solidFill>
                  <a:srgbClr val="FF0000"/>
                </a:solidFill>
              </a:rPr>
              <a:t>Males</a:t>
            </a:r>
            <a:r>
              <a:rPr lang="en-US" sz="3000" dirty="0" smtClean="0"/>
              <a:t> will begin to produce larger amounts of </a:t>
            </a:r>
            <a:r>
              <a:rPr lang="en-US" sz="3000" b="1" u="sng" dirty="0" smtClean="0">
                <a:solidFill>
                  <a:srgbClr val="FF0000"/>
                </a:solidFill>
              </a:rPr>
              <a:t>testosterone</a:t>
            </a:r>
            <a:r>
              <a:rPr lang="en-US" sz="3000" dirty="0" smtClean="0"/>
              <a:t>.</a:t>
            </a:r>
          </a:p>
          <a:p>
            <a:endParaRPr lang="en-US" sz="3000" dirty="0" smtClean="0"/>
          </a:p>
          <a:p>
            <a:r>
              <a:rPr lang="en-US" sz="3000" b="1" u="sng" dirty="0" smtClean="0">
                <a:solidFill>
                  <a:srgbClr val="FF0000"/>
                </a:solidFill>
              </a:rPr>
              <a:t>Females</a:t>
            </a:r>
            <a:r>
              <a:rPr lang="en-US" sz="3000" dirty="0" smtClean="0"/>
              <a:t> will begin to produce larger amounts of</a:t>
            </a:r>
            <a:r>
              <a:rPr lang="en-US" sz="3000" b="1" u="sng" dirty="0" smtClean="0">
                <a:solidFill>
                  <a:srgbClr val="FF0000"/>
                </a:solidFill>
              </a:rPr>
              <a:t> estrogen</a:t>
            </a:r>
            <a:r>
              <a:rPr lang="en-US" sz="3000" dirty="0" smtClean="0"/>
              <a:t>.</a:t>
            </a:r>
            <a:endParaRPr lang="en-US" sz="3000" dirty="0"/>
          </a:p>
        </p:txBody>
      </p:sp>
    </p:spTree>
    <p:extLst>
      <p:ext uri="{BB962C8B-B14F-4D97-AF65-F5344CB8AC3E}">
        <p14:creationId xmlns:p14="http://schemas.microsoft.com/office/powerpoint/2010/main" val="380732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226557"/>
            <a:ext cx="8915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3000" b="1" u="sng" dirty="0">
                <a:solidFill>
                  <a:srgbClr val="FF0000"/>
                </a:solidFill>
                <a:ea typeface="Calibri" pitchFamily="34" charset="0"/>
                <a:cs typeface="Arial" charset="0"/>
              </a:rPr>
              <a:t>Gonads</a:t>
            </a:r>
            <a:r>
              <a:rPr lang="en-US" altLang="en-US" sz="2400" dirty="0">
                <a:ea typeface="Calibri" pitchFamily="34" charset="0"/>
                <a:cs typeface="Arial" charset="0"/>
              </a:rPr>
              <a:t>  </a:t>
            </a:r>
            <a:r>
              <a:rPr lang="en-US" altLang="en-US" sz="2400" dirty="0" smtClean="0">
                <a:ea typeface="Calibri" pitchFamily="34" charset="0"/>
                <a:cs typeface="Arial" charset="0"/>
              </a:rPr>
              <a:t>are the </a:t>
            </a:r>
            <a:r>
              <a:rPr lang="en-US" altLang="en-US" sz="2400" dirty="0">
                <a:ea typeface="Calibri" pitchFamily="34" charset="0"/>
                <a:cs typeface="Arial" charset="0"/>
              </a:rPr>
              <a:t>body’s reproductive </a:t>
            </a:r>
            <a:r>
              <a:rPr lang="en-US" altLang="en-US" sz="2400" dirty="0" smtClean="0">
                <a:ea typeface="Calibri" pitchFamily="34" charset="0"/>
                <a:cs typeface="Arial" charset="0"/>
              </a:rPr>
              <a:t>glands.  They produce gametes and secrete sex hormones. </a:t>
            </a:r>
            <a:endParaRPr lang="en-US" altLang="en-US" sz="2400" dirty="0">
              <a:ea typeface="Calibri" pitchFamily="34" charset="0"/>
              <a:cs typeface="Arial" charset="0"/>
            </a:endParaRPr>
          </a:p>
          <a:p>
            <a:r>
              <a:rPr lang="en-US" altLang="en-US" sz="2400" dirty="0">
                <a:ea typeface="Calibri" pitchFamily="34" charset="0"/>
                <a:cs typeface="Arial" charset="0"/>
              </a:rPr>
              <a:t>		Female gonad – </a:t>
            </a:r>
            <a:r>
              <a:rPr lang="en-US" altLang="en-US" sz="2400" b="1" u="sng" dirty="0">
                <a:solidFill>
                  <a:srgbClr val="FF0000"/>
                </a:solidFill>
                <a:ea typeface="Calibri" pitchFamily="34" charset="0"/>
                <a:cs typeface="Arial" charset="0"/>
              </a:rPr>
              <a:t>ovaries</a:t>
            </a:r>
          </a:p>
          <a:p>
            <a:r>
              <a:rPr lang="en-US" altLang="en-US" sz="2400" dirty="0">
                <a:ea typeface="Calibri" pitchFamily="34" charset="0"/>
                <a:cs typeface="Arial" charset="0"/>
              </a:rPr>
              <a:t>		Male gonads  - </a:t>
            </a:r>
            <a:r>
              <a:rPr lang="en-US" altLang="en-US" sz="2400" b="1" u="sng" dirty="0">
                <a:solidFill>
                  <a:srgbClr val="FF0000"/>
                </a:solidFill>
                <a:ea typeface="Calibri" pitchFamily="34" charset="0"/>
                <a:cs typeface="Arial" charset="0"/>
              </a:rPr>
              <a:t>testes</a:t>
            </a:r>
          </a:p>
          <a:p>
            <a:r>
              <a:rPr lang="en-US" altLang="en-US" sz="2400" dirty="0" smtClean="0">
                <a:ea typeface="Calibri" pitchFamily="34" charset="0"/>
                <a:cs typeface="Arial" charset="0"/>
              </a:rPr>
              <a:t> </a:t>
            </a:r>
            <a:endParaRPr lang="en-US" altLang="en-US" sz="2400" dirty="0">
              <a:ea typeface="Calibri" pitchFamily="34" charset="0"/>
              <a:cs typeface="Arial" charset="0"/>
            </a:endParaRPr>
          </a:p>
        </p:txBody>
      </p:sp>
      <p:pic>
        <p:nvPicPr>
          <p:cNvPr id="13315" name="Picture 3" descr="http://t0.gstatic.com/images?q=tbn:ANd9GcQdfCsostvEwWs7duG6GRDKHfrrVwYaqRnZC15_D2n3gg53rr_b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622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68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Reproductive System</a:t>
            </a:r>
            <a:endParaRPr lang="en-US" dirty="0"/>
          </a:p>
        </p:txBody>
      </p:sp>
      <p:sp>
        <p:nvSpPr>
          <p:cNvPr id="3" name="Content Placeholder 2"/>
          <p:cNvSpPr>
            <a:spLocks noGrp="1"/>
          </p:cNvSpPr>
          <p:nvPr>
            <p:ph idx="1"/>
          </p:nvPr>
        </p:nvSpPr>
        <p:spPr>
          <a:xfrm>
            <a:off x="228600" y="1295400"/>
            <a:ext cx="8763000" cy="4830763"/>
          </a:xfrm>
        </p:spPr>
        <p:txBody>
          <a:bodyPr/>
          <a:lstStyle/>
          <a:p>
            <a:pPr marL="0" indent="0">
              <a:buNone/>
            </a:pPr>
            <a:r>
              <a:rPr lang="en-US" sz="3100" b="1" u="sng" dirty="0">
                <a:solidFill>
                  <a:srgbClr val="FF0000"/>
                </a:solidFill>
              </a:rPr>
              <a:t>The main function is to produce and deliver sperm.</a:t>
            </a:r>
          </a:p>
          <a:p>
            <a:pPr marL="0" indent="0">
              <a:buNone/>
            </a:pPr>
            <a:r>
              <a:rPr lang="en-US" sz="2400" dirty="0" smtClean="0"/>
              <a:t>• </a:t>
            </a:r>
            <a:r>
              <a:rPr lang="en-US" sz="2400" dirty="0"/>
              <a:t>Testes – make sperm</a:t>
            </a:r>
          </a:p>
          <a:p>
            <a:pPr marL="0" indent="0">
              <a:buNone/>
            </a:pPr>
            <a:r>
              <a:rPr lang="en-US" sz="2400" dirty="0"/>
              <a:t>• Scrotum – holds testes away from the body to keep optimal temperature</a:t>
            </a:r>
          </a:p>
          <a:p>
            <a:pPr marL="0" indent="0">
              <a:buNone/>
            </a:pPr>
            <a:r>
              <a:rPr lang="en-US" sz="2400" dirty="0"/>
              <a:t>• Epididymis – stores sperm</a:t>
            </a:r>
          </a:p>
          <a:p>
            <a:pPr marL="0" indent="0">
              <a:buNone/>
            </a:pPr>
            <a:r>
              <a:rPr lang="en-US" sz="2400" dirty="0"/>
              <a:t>• Vas Deferens – tube that transports sperm to the urethra</a:t>
            </a:r>
          </a:p>
          <a:p>
            <a:pPr marL="0" indent="0">
              <a:buNone/>
            </a:pPr>
            <a:r>
              <a:rPr lang="en-US" sz="2400" dirty="0" smtClean="0"/>
              <a:t>• </a:t>
            </a:r>
            <a:r>
              <a:rPr lang="en-US" sz="2400" dirty="0"/>
              <a:t>Urethra – tube that carries sperm through the penis and outside the body</a:t>
            </a:r>
          </a:p>
          <a:p>
            <a:pPr marL="0" indent="0">
              <a:buNone/>
            </a:pPr>
            <a:r>
              <a:rPr lang="en-US" sz="2400" dirty="0"/>
              <a:t>• Penis – male reproductive organ</a:t>
            </a:r>
          </a:p>
          <a:p>
            <a:pPr marL="0" indent="0">
              <a:buNone/>
            </a:pPr>
            <a:r>
              <a:rPr lang="en-US" sz="2400" dirty="0"/>
              <a:t>• Male reproductive glands – seminal vesicles, bulbourethral glands, </a:t>
            </a:r>
            <a:r>
              <a:rPr lang="en-US" sz="2400" dirty="0" smtClean="0"/>
              <a:t>and </a:t>
            </a:r>
            <a:r>
              <a:rPr lang="en-US" sz="2400" dirty="0"/>
              <a:t>prostate all help produce seminal fluid which nourishes and protects sperm on their way to the vagina</a:t>
            </a:r>
          </a:p>
        </p:txBody>
      </p:sp>
    </p:spTree>
    <p:extLst>
      <p:ext uri="{BB962C8B-B14F-4D97-AF65-F5344CB8AC3E}">
        <p14:creationId xmlns:p14="http://schemas.microsoft.com/office/powerpoint/2010/main" val="319629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63134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447800" y="990600"/>
            <a:ext cx="11398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b="1">
                <a:solidFill>
                  <a:srgbClr val="FFFF00"/>
                </a:solidFill>
              </a:rPr>
              <a:t>Bladder</a:t>
            </a:r>
          </a:p>
        </p:txBody>
      </p:sp>
      <p:sp>
        <p:nvSpPr>
          <p:cNvPr id="4" name="Rectangle 3"/>
          <p:cNvSpPr/>
          <p:nvPr/>
        </p:nvSpPr>
        <p:spPr>
          <a:xfrm>
            <a:off x="3276600" y="381000"/>
            <a:ext cx="939800" cy="400050"/>
          </a:xfrm>
          <a:prstGeom prst="rect">
            <a:avLst/>
          </a:prstGeom>
          <a:solidFill>
            <a:schemeClr val="bg1"/>
          </a:solidFill>
        </p:spPr>
        <p:txBody>
          <a:bodyPr wrap="none">
            <a:spAutoFit/>
          </a:bodyPr>
          <a:lstStyle/>
          <a:p>
            <a:pPr eaLnBrk="1" hangingPunct="1">
              <a:defRPr/>
            </a:pPr>
            <a:r>
              <a:rPr lang="en-US" sz="2000" b="1" dirty="0" err="1">
                <a:solidFill>
                  <a:schemeClr val="bg2">
                    <a:lumMod val="60000"/>
                    <a:lumOff val="40000"/>
                  </a:schemeClr>
                </a:solidFill>
              </a:rPr>
              <a:t>Ureter</a:t>
            </a:r>
            <a:endParaRPr lang="en-US" sz="2000" b="1" dirty="0">
              <a:solidFill>
                <a:schemeClr val="bg2">
                  <a:lumMod val="60000"/>
                  <a:lumOff val="40000"/>
                </a:schemeClr>
              </a:solidFill>
            </a:endParaRPr>
          </a:p>
        </p:txBody>
      </p:sp>
      <p:sp>
        <p:nvSpPr>
          <p:cNvPr id="6" name="Rectangle 5"/>
          <p:cNvSpPr>
            <a:spLocks noChangeArrowheads="1"/>
          </p:cNvSpPr>
          <p:nvPr/>
        </p:nvSpPr>
        <p:spPr bwMode="auto">
          <a:xfrm>
            <a:off x="5029200" y="152400"/>
            <a:ext cx="327660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a:solidFill>
                  <a:srgbClr val="FF0066"/>
                </a:solidFill>
              </a:rPr>
              <a:t>Seminal vesicle </a:t>
            </a:r>
            <a:r>
              <a:rPr lang="en-US" altLang="en-US" sz="2000">
                <a:solidFill>
                  <a:srgbClr val="FF0066"/>
                </a:solidFill>
              </a:rPr>
              <a:t>– produces a nutrient liquid that is mixed with sperm during ejaculation.</a:t>
            </a:r>
          </a:p>
        </p:txBody>
      </p:sp>
      <p:sp>
        <p:nvSpPr>
          <p:cNvPr id="7" name="Rectangle 6"/>
          <p:cNvSpPr>
            <a:spLocks noChangeArrowheads="1"/>
          </p:cNvSpPr>
          <p:nvPr/>
        </p:nvSpPr>
        <p:spPr bwMode="auto">
          <a:xfrm>
            <a:off x="762000" y="4267200"/>
            <a:ext cx="8683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b="1">
                <a:solidFill>
                  <a:srgbClr val="A365D1"/>
                </a:solidFill>
              </a:rPr>
              <a:t>Penis</a:t>
            </a:r>
          </a:p>
        </p:txBody>
      </p:sp>
      <p:sp>
        <p:nvSpPr>
          <p:cNvPr id="8" name="Rectangle 7"/>
          <p:cNvSpPr>
            <a:spLocks noChangeArrowheads="1"/>
          </p:cNvSpPr>
          <p:nvPr/>
        </p:nvSpPr>
        <p:spPr bwMode="auto">
          <a:xfrm>
            <a:off x="6629400" y="1905000"/>
            <a:ext cx="11255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b="1">
                <a:solidFill>
                  <a:srgbClr val="993300"/>
                </a:solidFill>
              </a:rPr>
              <a:t>Rectum</a:t>
            </a:r>
          </a:p>
        </p:txBody>
      </p:sp>
      <p:sp>
        <p:nvSpPr>
          <p:cNvPr id="9" name="Rectangle 8"/>
          <p:cNvSpPr>
            <a:spLocks noChangeArrowheads="1"/>
          </p:cNvSpPr>
          <p:nvPr/>
        </p:nvSpPr>
        <p:spPr bwMode="auto">
          <a:xfrm>
            <a:off x="152400" y="2895600"/>
            <a:ext cx="28956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a:solidFill>
                  <a:srgbClr val="28F85A"/>
                </a:solidFill>
              </a:rPr>
              <a:t>Prostate gland </a:t>
            </a:r>
            <a:r>
              <a:rPr lang="en-US" altLang="en-US" sz="2000">
                <a:solidFill>
                  <a:srgbClr val="28F85A"/>
                </a:solidFill>
              </a:rPr>
              <a:t>– produces testosterone</a:t>
            </a:r>
          </a:p>
        </p:txBody>
      </p:sp>
      <p:sp>
        <p:nvSpPr>
          <p:cNvPr id="10" name="Rectangle 9"/>
          <p:cNvSpPr>
            <a:spLocks noChangeArrowheads="1"/>
          </p:cNvSpPr>
          <p:nvPr/>
        </p:nvSpPr>
        <p:spPr bwMode="auto">
          <a:xfrm>
            <a:off x="5334000" y="2971800"/>
            <a:ext cx="31242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solidFill>
                  <a:srgbClr val="FF3300"/>
                </a:solidFill>
              </a:rPr>
              <a:t>Vas Deferens </a:t>
            </a:r>
            <a:r>
              <a:rPr lang="en-US" altLang="en-US">
                <a:solidFill>
                  <a:srgbClr val="FF3300"/>
                </a:solidFill>
              </a:rPr>
              <a:t>– tube that transports sperm to the urethra. </a:t>
            </a:r>
          </a:p>
        </p:txBody>
      </p:sp>
      <p:sp>
        <p:nvSpPr>
          <p:cNvPr id="11" name="Rectangle 10"/>
          <p:cNvSpPr>
            <a:spLocks noChangeArrowheads="1"/>
          </p:cNvSpPr>
          <p:nvPr/>
        </p:nvSpPr>
        <p:spPr bwMode="auto">
          <a:xfrm>
            <a:off x="4419600" y="4343400"/>
            <a:ext cx="38862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a:solidFill>
                  <a:srgbClr val="0070C0"/>
                </a:solidFill>
              </a:rPr>
              <a:t>Epididymus</a:t>
            </a:r>
            <a:r>
              <a:rPr lang="en-US" altLang="en-US" sz="2000">
                <a:solidFill>
                  <a:srgbClr val="0070C0"/>
                </a:solidFill>
              </a:rPr>
              <a:t> – place where sperm mature and are stored. </a:t>
            </a:r>
          </a:p>
        </p:txBody>
      </p:sp>
      <p:sp>
        <p:nvSpPr>
          <p:cNvPr id="12" name="Rectangle 11"/>
          <p:cNvSpPr/>
          <p:nvPr/>
        </p:nvSpPr>
        <p:spPr>
          <a:xfrm>
            <a:off x="4419600" y="5410200"/>
            <a:ext cx="2970213" cy="400050"/>
          </a:xfrm>
          <a:prstGeom prst="rect">
            <a:avLst/>
          </a:prstGeom>
          <a:solidFill>
            <a:schemeClr val="bg1"/>
          </a:solidFill>
        </p:spPr>
        <p:txBody>
          <a:bodyPr wrap="none">
            <a:spAutoFit/>
          </a:bodyPr>
          <a:lstStyle/>
          <a:p>
            <a:pPr eaLnBrk="1" hangingPunct="1">
              <a:defRPr/>
            </a:pPr>
            <a:r>
              <a:rPr lang="en-US" sz="2000" b="1" dirty="0">
                <a:solidFill>
                  <a:schemeClr val="accent4">
                    <a:lumMod val="75000"/>
                  </a:schemeClr>
                </a:solidFill>
              </a:rPr>
              <a:t>Testes </a:t>
            </a:r>
            <a:r>
              <a:rPr lang="en-US" sz="2000" dirty="0">
                <a:solidFill>
                  <a:schemeClr val="accent4">
                    <a:lumMod val="75000"/>
                  </a:schemeClr>
                </a:solidFill>
              </a:rPr>
              <a:t>– produce sperm</a:t>
            </a:r>
          </a:p>
        </p:txBody>
      </p:sp>
      <p:sp>
        <p:nvSpPr>
          <p:cNvPr id="13" name="Rectangle 12"/>
          <p:cNvSpPr>
            <a:spLocks noChangeArrowheads="1"/>
          </p:cNvSpPr>
          <p:nvPr/>
        </p:nvSpPr>
        <p:spPr bwMode="auto">
          <a:xfrm>
            <a:off x="152400" y="5105400"/>
            <a:ext cx="190500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a:solidFill>
                  <a:srgbClr val="FF6600"/>
                </a:solidFill>
              </a:rPr>
              <a:t>Urethra – throughway for both sperm and urine</a:t>
            </a:r>
          </a:p>
        </p:txBody>
      </p:sp>
    </p:spTree>
    <p:extLst>
      <p:ext uri="{BB962C8B-B14F-4D97-AF65-F5344CB8AC3E}">
        <p14:creationId xmlns:p14="http://schemas.microsoft.com/office/powerpoint/2010/main" val="2148183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45">
                                          <p:stCondLst>
                                            <p:cond delay="0"/>
                                          </p:stCondLst>
                                        </p:cTn>
                                        <p:tgtEl>
                                          <p:spTgt spid="3"/>
                                        </p:tgtEl>
                                      </p:cBhvr>
                                    </p:animEffect>
                                    <p:anim calcmode="lin" valueType="num">
                                      <p:cBhvr>
                                        <p:cTn id="13"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8" dur="7">
                                          <p:stCondLst>
                                            <p:cond delay="162"/>
                                          </p:stCondLst>
                                        </p:cTn>
                                        <p:tgtEl>
                                          <p:spTgt spid="3"/>
                                        </p:tgtEl>
                                      </p:cBhvr>
                                      <p:to x="100000" y="60000"/>
                                    </p:animScale>
                                    <p:animScale>
                                      <p:cBhvr>
                                        <p:cTn id="19" dur="41" decel="50000">
                                          <p:stCondLst>
                                            <p:cond delay="169"/>
                                          </p:stCondLst>
                                        </p:cTn>
                                        <p:tgtEl>
                                          <p:spTgt spid="3"/>
                                        </p:tgtEl>
                                      </p:cBhvr>
                                      <p:to x="100000" y="100000"/>
                                    </p:animScale>
                                    <p:animScale>
                                      <p:cBhvr>
                                        <p:cTn id="20" dur="7">
                                          <p:stCondLst>
                                            <p:cond delay="328"/>
                                          </p:stCondLst>
                                        </p:cTn>
                                        <p:tgtEl>
                                          <p:spTgt spid="3"/>
                                        </p:tgtEl>
                                      </p:cBhvr>
                                      <p:to x="100000" y="80000"/>
                                    </p:animScale>
                                    <p:animScale>
                                      <p:cBhvr>
                                        <p:cTn id="21" dur="41" decel="50000">
                                          <p:stCondLst>
                                            <p:cond delay="335"/>
                                          </p:stCondLst>
                                        </p:cTn>
                                        <p:tgtEl>
                                          <p:spTgt spid="3"/>
                                        </p:tgtEl>
                                      </p:cBhvr>
                                      <p:to x="100000" y="100000"/>
                                    </p:animScale>
                                    <p:animScale>
                                      <p:cBhvr>
                                        <p:cTn id="22" dur="7">
                                          <p:stCondLst>
                                            <p:cond delay="410"/>
                                          </p:stCondLst>
                                        </p:cTn>
                                        <p:tgtEl>
                                          <p:spTgt spid="3"/>
                                        </p:tgtEl>
                                      </p:cBhvr>
                                      <p:to x="100000" y="90000"/>
                                    </p:animScale>
                                    <p:animScale>
                                      <p:cBhvr>
                                        <p:cTn id="23" dur="41" decel="50000">
                                          <p:stCondLst>
                                            <p:cond delay="417"/>
                                          </p:stCondLst>
                                        </p:cTn>
                                        <p:tgtEl>
                                          <p:spTgt spid="3"/>
                                        </p:tgtEl>
                                      </p:cBhvr>
                                      <p:to x="100000" y="100000"/>
                                    </p:animScale>
                                    <p:animScale>
                                      <p:cBhvr>
                                        <p:cTn id="24" dur="7">
                                          <p:stCondLst>
                                            <p:cond delay="452"/>
                                          </p:stCondLst>
                                        </p:cTn>
                                        <p:tgtEl>
                                          <p:spTgt spid="3"/>
                                        </p:tgtEl>
                                      </p:cBhvr>
                                      <p:to x="100000" y="95000"/>
                                    </p:animScale>
                                    <p:animScale>
                                      <p:cBhvr>
                                        <p:cTn id="25" dur="41" decel="50000">
                                          <p:stCondLst>
                                            <p:cond delay="458"/>
                                          </p:stCondLst>
                                        </p:cTn>
                                        <p:tgtEl>
                                          <p:spTgt spid="3"/>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3"/>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8"/>
                                        </p:tgtEl>
                                        <p:attrNameLst>
                                          <p:attrName>style.visibility</p:attrName>
                                        </p:attrNameLst>
                                      </p:cBhvr>
                                      <p:to>
                                        <p:strVal val="visible"/>
                                      </p:to>
                                    </p:set>
                                    <p:anim calcmode="discrete" valueType="clr">
                                      <p:cBhvr override="childStyle">
                                        <p:cTn id="3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8"/>
                                        </p:tgtEl>
                                        <p:attrNameLst>
                                          <p:attrName>fillcolor</p:attrName>
                                        </p:attrNameLst>
                                      </p:cBhvr>
                                      <p:tavLst>
                                        <p:tav tm="0">
                                          <p:val>
                                            <p:clrVal>
                                              <a:schemeClr val="accent2"/>
                                            </p:clrVal>
                                          </p:val>
                                        </p:tav>
                                        <p:tav tm="50000">
                                          <p:val>
                                            <p:clrVal>
                                              <a:schemeClr val="hlink"/>
                                            </p:clrVal>
                                          </p:val>
                                        </p:tav>
                                      </p:tavLst>
                                    </p:anim>
                                    <p:set>
                                      <p:cBhvr>
                                        <p:cTn id="39" dur="80"/>
                                        <p:tgtEl>
                                          <p:spTgt spid="8"/>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heckerboard(across)">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amond(in)">
                                      <p:cBhvr>
                                        <p:cTn id="55" dur="2000"/>
                                        <p:tgtEl>
                                          <p:spTgt spid="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heckerboard(across)">
                                      <p:cBhvr>
                                        <p:cTn id="60" dur="500"/>
                                        <p:tgtEl>
                                          <p:spTgt spid="1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80">
                                          <p:stCondLst>
                                            <p:cond delay="0"/>
                                          </p:stCondLst>
                                        </p:cTn>
                                        <p:tgtEl>
                                          <p:spTgt spid="13"/>
                                        </p:tgtEl>
                                      </p:cBhvr>
                                    </p:animEffect>
                                    <p:anim calcmode="lin" valueType="num">
                                      <p:cBhvr>
                                        <p:cTn id="6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1" dur="26">
                                          <p:stCondLst>
                                            <p:cond delay="650"/>
                                          </p:stCondLst>
                                        </p:cTn>
                                        <p:tgtEl>
                                          <p:spTgt spid="13"/>
                                        </p:tgtEl>
                                      </p:cBhvr>
                                      <p:to x="100000" y="60000"/>
                                    </p:animScale>
                                    <p:animScale>
                                      <p:cBhvr>
                                        <p:cTn id="72" dur="166" decel="50000">
                                          <p:stCondLst>
                                            <p:cond delay="676"/>
                                          </p:stCondLst>
                                        </p:cTn>
                                        <p:tgtEl>
                                          <p:spTgt spid="13"/>
                                        </p:tgtEl>
                                      </p:cBhvr>
                                      <p:to x="100000" y="100000"/>
                                    </p:animScale>
                                    <p:animScale>
                                      <p:cBhvr>
                                        <p:cTn id="73" dur="26">
                                          <p:stCondLst>
                                            <p:cond delay="1312"/>
                                          </p:stCondLst>
                                        </p:cTn>
                                        <p:tgtEl>
                                          <p:spTgt spid="13"/>
                                        </p:tgtEl>
                                      </p:cBhvr>
                                      <p:to x="100000" y="80000"/>
                                    </p:animScale>
                                    <p:animScale>
                                      <p:cBhvr>
                                        <p:cTn id="74" dur="166" decel="50000">
                                          <p:stCondLst>
                                            <p:cond delay="1338"/>
                                          </p:stCondLst>
                                        </p:cTn>
                                        <p:tgtEl>
                                          <p:spTgt spid="13"/>
                                        </p:tgtEl>
                                      </p:cBhvr>
                                      <p:to x="100000" y="100000"/>
                                    </p:animScale>
                                    <p:animScale>
                                      <p:cBhvr>
                                        <p:cTn id="75" dur="26">
                                          <p:stCondLst>
                                            <p:cond delay="1642"/>
                                          </p:stCondLst>
                                        </p:cTn>
                                        <p:tgtEl>
                                          <p:spTgt spid="13"/>
                                        </p:tgtEl>
                                      </p:cBhvr>
                                      <p:to x="100000" y="90000"/>
                                    </p:animScale>
                                    <p:animScale>
                                      <p:cBhvr>
                                        <p:cTn id="76" dur="166" decel="50000">
                                          <p:stCondLst>
                                            <p:cond delay="1668"/>
                                          </p:stCondLst>
                                        </p:cTn>
                                        <p:tgtEl>
                                          <p:spTgt spid="13"/>
                                        </p:tgtEl>
                                      </p:cBhvr>
                                      <p:to x="100000" y="100000"/>
                                    </p:animScale>
                                    <p:animScale>
                                      <p:cBhvr>
                                        <p:cTn id="77" dur="26">
                                          <p:stCondLst>
                                            <p:cond delay="1808"/>
                                          </p:stCondLst>
                                        </p:cTn>
                                        <p:tgtEl>
                                          <p:spTgt spid="13"/>
                                        </p:tgtEl>
                                      </p:cBhvr>
                                      <p:to x="100000" y="95000"/>
                                    </p:animScale>
                                    <p:animScale>
                                      <p:cBhvr>
                                        <p:cTn id="78" dur="166" decel="50000">
                                          <p:stCondLst>
                                            <p:cond delay="1834"/>
                                          </p:stCondLst>
                                        </p:cTn>
                                        <p:tgtEl>
                                          <p:spTgt spid="13"/>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1000" fill="hold"/>
                                        <p:tgtEl>
                                          <p:spTgt spid="7"/>
                                        </p:tgtEl>
                                        <p:attrNameLst>
                                          <p:attrName>ppt_w</p:attrName>
                                        </p:attrNameLst>
                                      </p:cBhvr>
                                      <p:tavLst>
                                        <p:tav tm="0">
                                          <p:val>
                                            <p:strVal val="#ppt_w*0.70"/>
                                          </p:val>
                                        </p:tav>
                                        <p:tav tm="100000">
                                          <p:val>
                                            <p:strVal val="#ppt_w"/>
                                          </p:val>
                                        </p:tav>
                                      </p:tavLst>
                                    </p:anim>
                                    <p:anim calcmode="lin" valueType="num">
                                      <p:cBhvr>
                                        <p:cTn id="84" dur="1000" fill="hold"/>
                                        <p:tgtEl>
                                          <p:spTgt spid="7"/>
                                        </p:tgtEl>
                                        <p:attrNameLst>
                                          <p:attrName>ppt_h</p:attrName>
                                        </p:attrNameLst>
                                      </p:cBhvr>
                                      <p:tavLst>
                                        <p:tav tm="0">
                                          <p:val>
                                            <p:strVal val="#ppt_h"/>
                                          </p:val>
                                        </p:tav>
                                        <p:tav tm="100000">
                                          <p:val>
                                            <p:strVal val="#ppt_h"/>
                                          </p:val>
                                        </p:tav>
                                      </p:tavLst>
                                    </p:anim>
                                    <p:animEffect transition="in" filter="fade">
                                      <p:cBhvr>
                                        <p:cTn id="8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how many sperm are in one ejacu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49"/>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15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Reproductive System</a:t>
            </a:r>
            <a:endParaRPr lang="en-US" dirty="0"/>
          </a:p>
        </p:txBody>
      </p:sp>
      <p:sp>
        <p:nvSpPr>
          <p:cNvPr id="3" name="Content Placeholder 2"/>
          <p:cNvSpPr>
            <a:spLocks noGrp="1"/>
          </p:cNvSpPr>
          <p:nvPr>
            <p:ph idx="1"/>
          </p:nvPr>
        </p:nvSpPr>
        <p:spPr>
          <a:xfrm>
            <a:off x="228600" y="1524000"/>
            <a:ext cx="8763000" cy="4602163"/>
          </a:xfrm>
        </p:spPr>
        <p:txBody>
          <a:bodyPr/>
          <a:lstStyle/>
          <a:p>
            <a:pPr marL="0" indent="0">
              <a:buNone/>
            </a:pPr>
            <a:r>
              <a:rPr lang="en-US" sz="2400" b="1" u="sng" dirty="0">
                <a:solidFill>
                  <a:srgbClr val="FF0000"/>
                </a:solidFill>
              </a:rPr>
              <a:t>The main function is to produce ova (egg) and to prepare the body to nourish a developing embryo.</a:t>
            </a:r>
          </a:p>
          <a:p>
            <a:pPr marL="0" indent="0">
              <a:buNone/>
            </a:pPr>
            <a:r>
              <a:rPr lang="en-US" sz="2400" dirty="0" smtClean="0"/>
              <a:t>• </a:t>
            </a:r>
            <a:r>
              <a:rPr lang="en-US" sz="2400" dirty="0"/>
              <a:t>Ovaries – make eggs</a:t>
            </a:r>
          </a:p>
          <a:p>
            <a:pPr marL="0" indent="0">
              <a:buNone/>
            </a:pPr>
            <a:r>
              <a:rPr lang="en-US" sz="2400" dirty="0"/>
              <a:t>• Fallopian tubes – carry eggs to the uterus</a:t>
            </a:r>
          </a:p>
          <a:p>
            <a:pPr marL="0" indent="0">
              <a:buNone/>
            </a:pPr>
            <a:r>
              <a:rPr lang="en-US" sz="2400" dirty="0"/>
              <a:t>• Uterus – the “womb”; holds the developing baby</a:t>
            </a:r>
          </a:p>
          <a:p>
            <a:pPr marL="0" indent="0">
              <a:buNone/>
            </a:pPr>
            <a:r>
              <a:rPr lang="en-US" sz="2400" dirty="0"/>
              <a:t>• Cervix – the opening between the uterus and the vagina; remains closed during pregnancy and dilates during labor and delivery to allow the baby to be born</a:t>
            </a:r>
          </a:p>
          <a:p>
            <a:pPr marL="0" indent="0">
              <a:buNone/>
            </a:pPr>
            <a:r>
              <a:rPr lang="en-US" sz="2400" dirty="0"/>
              <a:t>• Vagina – canal that leads from the uterus to outside the body; it directs sperm to the egg</a:t>
            </a:r>
          </a:p>
        </p:txBody>
      </p:sp>
    </p:spTree>
    <p:extLst>
      <p:ext uri="{BB962C8B-B14F-4D97-AF65-F5344CB8AC3E}">
        <p14:creationId xmlns:p14="http://schemas.microsoft.com/office/powerpoint/2010/main" val="1720613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Reproduction Strategies</a:t>
            </a:r>
          </a:p>
        </p:txBody>
      </p:sp>
      <p:sp>
        <p:nvSpPr>
          <p:cNvPr id="3075" name="Content Placeholder 2"/>
          <p:cNvSpPr>
            <a:spLocks noGrp="1"/>
          </p:cNvSpPr>
          <p:nvPr>
            <p:ph idx="1"/>
          </p:nvPr>
        </p:nvSpPr>
        <p:spPr/>
        <p:txBody>
          <a:bodyPr/>
          <a:lstStyle/>
          <a:p>
            <a:pPr eaLnBrk="1" hangingPunct="1"/>
            <a:r>
              <a:rPr lang="en-US" dirty="0" smtClean="0"/>
              <a:t>Living organisms have the ability to reproduce, which allows them to pass traits to future generations.  </a:t>
            </a:r>
          </a:p>
          <a:p>
            <a:pPr eaLnBrk="1" hangingPunct="1"/>
            <a:r>
              <a:rPr lang="en-US" dirty="0" smtClean="0"/>
              <a:t>Reproduction falls into two categories: </a:t>
            </a:r>
            <a:r>
              <a:rPr lang="en-US" b="1" u="sng" dirty="0" smtClean="0">
                <a:solidFill>
                  <a:srgbClr val="FF0000"/>
                </a:solidFill>
              </a:rPr>
              <a:t>sexual and asexual</a:t>
            </a:r>
            <a:r>
              <a:rPr lang="en-US" dirty="0" smtClean="0"/>
              <a:t>.  </a:t>
            </a:r>
          </a:p>
        </p:txBody>
      </p:sp>
      <p:pic>
        <p:nvPicPr>
          <p:cNvPr id="3076" name="Picture 3" descr="animals16.jpg"/>
          <p:cNvPicPr>
            <a:picLocks noChangeAspect="1"/>
          </p:cNvPicPr>
          <p:nvPr/>
        </p:nvPicPr>
        <p:blipFill>
          <a:blip r:embed="rId2" cstate="print"/>
          <a:srcRect/>
          <a:stretch>
            <a:fillRect/>
          </a:stretch>
        </p:blipFill>
        <p:spPr bwMode="auto">
          <a:xfrm>
            <a:off x="3733800" y="4038600"/>
            <a:ext cx="3733800" cy="253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b="6944"/>
          <a:stretch>
            <a:fillRect/>
          </a:stretch>
        </p:blipFill>
        <p:spPr bwMode="auto">
          <a:xfrm>
            <a:off x="-685800" y="0"/>
            <a:ext cx="78343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5105400" y="2971800"/>
            <a:ext cx="38290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b="1">
                <a:solidFill>
                  <a:srgbClr val="FF0066"/>
                </a:solidFill>
              </a:rPr>
              <a:t>Ovary</a:t>
            </a:r>
            <a:r>
              <a:rPr lang="en-US" altLang="en-US" sz="2000">
                <a:solidFill>
                  <a:srgbClr val="FF0066"/>
                </a:solidFill>
              </a:rPr>
              <a:t> – produces the ova (egg)</a:t>
            </a:r>
          </a:p>
        </p:txBody>
      </p:sp>
      <p:sp>
        <p:nvSpPr>
          <p:cNvPr id="4" name="Rectangle 3"/>
          <p:cNvSpPr>
            <a:spLocks noChangeArrowheads="1"/>
          </p:cNvSpPr>
          <p:nvPr/>
        </p:nvSpPr>
        <p:spPr bwMode="auto">
          <a:xfrm>
            <a:off x="4267200" y="228600"/>
            <a:ext cx="45720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a:solidFill>
                  <a:srgbClr val="FF6600"/>
                </a:solidFill>
              </a:rPr>
              <a:t>Fallopian Tube </a:t>
            </a:r>
            <a:r>
              <a:rPr lang="en-US" altLang="en-US" sz="2000">
                <a:solidFill>
                  <a:srgbClr val="FF6600"/>
                </a:solidFill>
              </a:rPr>
              <a:t>– tube in which the mature egg travels from the ovary to the uterus. </a:t>
            </a:r>
          </a:p>
        </p:txBody>
      </p:sp>
      <p:sp>
        <p:nvSpPr>
          <p:cNvPr id="5" name="Rectangle 4"/>
          <p:cNvSpPr>
            <a:spLocks noChangeArrowheads="1"/>
          </p:cNvSpPr>
          <p:nvPr/>
        </p:nvSpPr>
        <p:spPr bwMode="auto">
          <a:xfrm>
            <a:off x="0" y="228600"/>
            <a:ext cx="41910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a:solidFill>
                  <a:srgbClr val="FFFF00"/>
                </a:solidFill>
              </a:rPr>
              <a:t>Uterus</a:t>
            </a:r>
            <a:r>
              <a:rPr lang="en-US" altLang="en-US" sz="2000">
                <a:solidFill>
                  <a:srgbClr val="FFFF00"/>
                </a:solidFill>
              </a:rPr>
              <a:t> – houses the fetus during development.  </a:t>
            </a:r>
            <a:r>
              <a:rPr lang="en-US" altLang="en-US" sz="2000" b="1">
                <a:solidFill>
                  <a:srgbClr val="FFFF00"/>
                </a:solidFill>
              </a:rPr>
              <a:t>Fertilization</a:t>
            </a:r>
            <a:r>
              <a:rPr lang="en-US" altLang="en-US" sz="2000">
                <a:solidFill>
                  <a:srgbClr val="FFFF00"/>
                </a:solidFill>
              </a:rPr>
              <a:t> happens here</a:t>
            </a:r>
            <a:r>
              <a:rPr lang="en-US" altLang="en-US">
                <a:solidFill>
                  <a:srgbClr val="FFFF00"/>
                </a:solidFill>
              </a:rPr>
              <a:t>. </a:t>
            </a:r>
          </a:p>
        </p:txBody>
      </p:sp>
      <p:sp>
        <p:nvSpPr>
          <p:cNvPr id="6" name="Rectangle 5"/>
          <p:cNvSpPr>
            <a:spLocks noChangeArrowheads="1"/>
          </p:cNvSpPr>
          <p:nvPr/>
        </p:nvSpPr>
        <p:spPr bwMode="auto">
          <a:xfrm>
            <a:off x="0" y="3505200"/>
            <a:ext cx="259080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a:solidFill>
                  <a:srgbClr val="28F85A"/>
                </a:solidFill>
              </a:rPr>
              <a:t>Cervix</a:t>
            </a:r>
            <a:r>
              <a:rPr lang="en-US" altLang="en-US" sz="2000">
                <a:solidFill>
                  <a:srgbClr val="28F85A"/>
                </a:solidFill>
              </a:rPr>
              <a:t> – the lower end of the uterus.  It </a:t>
            </a:r>
            <a:r>
              <a:rPr lang="en-US" altLang="en-US" sz="2000" b="1">
                <a:solidFill>
                  <a:srgbClr val="28F85A"/>
                </a:solidFill>
              </a:rPr>
              <a:t>dialates</a:t>
            </a:r>
            <a:r>
              <a:rPr lang="en-US" altLang="en-US" sz="2000">
                <a:solidFill>
                  <a:srgbClr val="28F85A"/>
                </a:solidFill>
              </a:rPr>
              <a:t> (expands) during child birth. </a:t>
            </a:r>
          </a:p>
        </p:txBody>
      </p:sp>
      <p:sp>
        <p:nvSpPr>
          <p:cNvPr id="7" name="TextBox 6"/>
          <p:cNvSpPr txBox="1">
            <a:spLocks noChangeArrowheads="1"/>
          </p:cNvSpPr>
          <p:nvPr/>
        </p:nvSpPr>
        <p:spPr bwMode="auto">
          <a:xfrm>
            <a:off x="4191000" y="3429000"/>
            <a:ext cx="10683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B0F0"/>
                </a:solidFill>
              </a:rPr>
              <a:t>urethra</a:t>
            </a:r>
          </a:p>
        </p:txBody>
      </p:sp>
      <p:sp>
        <p:nvSpPr>
          <p:cNvPr id="9" name="TextBox 8"/>
          <p:cNvSpPr txBox="1">
            <a:spLocks noChangeArrowheads="1"/>
          </p:cNvSpPr>
          <p:nvPr/>
        </p:nvSpPr>
        <p:spPr bwMode="auto">
          <a:xfrm>
            <a:off x="2667000" y="5486400"/>
            <a:ext cx="10128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6699"/>
                </a:solidFill>
              </a:rPr>
              <a:t>Vagina</a:t>
            </a:r>
          </a:p>
        </p:txBody>
      </p:sp>
      <p:sp>
        <p:nvSpPr>
          <p:cNvPr id="10" name="TextBox 9"/>
          <p:cNvSpPr txBox="1">
            <a:spLocks noChangeArrowheads="1"/>
          </p:cNvSpPr>
          <p:nvPr/>
        </p:nvSpPr>
        <p:spPr bwMode="auto">
          <a:xfrm>
            <a:off x="6781800" y="4953000"/>
            <a:ext cx="21510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A365D1"/>
                </a:solidFill>
              </a:rPr>
              <a:t>Vaginal opening</a:t>
            </a:r>
          </a:p>
        </p:txBody>
      </p:sp>
      <p:sp>
        <p:nvSpPr>
          <p:cNvPr id="11" name="TextBox 10"/>
          <p:cNvSpPr txBox="1">
            <a:spLocks noChangeArrowheads="1"/>
          </p:cNvSpPr>
          <p:nvPr/>
        </p:nvSpPr>
        <p:spPr bwMode="auto">
          <a:xfrm>
            <a:off x="6705600" y="4267200"/>
            <a:ext cx="22367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00"/>
                </a:solidFill>
              </a:rPr>
              <a:t>Urethral opening</a:t>
            </a:r>
          </a:p>
        </p:txBody>
      </p:sp>
    </p:spTree>
    <p:extLst>
      <p:ext uri="{BB962C8B-B14F-4D97-AF65-F5344CB8AC3E}">
        <p14:creationId xmlns:p14="http://schemas.microsoft.com/office/powerpoint/2010/main" val="4042445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
                                        </p:tgtEl>
                                        <p:attrNameLst>
                                          <p:attrName>style.visibility</p:attrName>
                                        </p:attrNameLst>
                                      </p:cBhvr>
                                      <p:to>
                                        <p:strVal val="visible"/>
                                      </p:to>
                                    </p:set>
                                    <p:anim calcmode="discrete" valueType="clr">
                                      <p:cBhvr override="childStyle">
                                        <p:cTn id="1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
                                        </p:tgtEl>
                                        <p:attrNameLst>
                                          <p:attrName>fillcolor</p:attrName>
                                        </p:attrNameLst>
                                      </p:cBhvr>
                                      <p:tavLst>
                                        <p:tav tm="0">
                                          <p:val>
                                            <p:clrVal>
                                              <a:schemeClr val="accent2"/>
                                            </p:clrVal>
                                          </p:val>
                                        </p:tav>
                                        <p:tav tm="50000">
                                          <p:val>
                                            <p:clrVal>
                                              <a:schemeClr val="hlink"/>
                                            </p:clrVal>
                                          </p:val>
                                        </p:tav>
                                      </p:tavLst>
                                    </p:anim>
                                    <p:set>
                                      <p:cBhvr>
                                        <p:cTn id="16" dur="80"/>
                                        <p:tgtEl>
                                          <p:spTgt spid="1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145">
                                          <p:stCondLst>
                                            <p:cond delay="0"/>
                                          </p:stCondLst>
                                        </p:cTn>
                                        <p:tgtEl>
                                          <p:spTgt spid="3"/>
                                        </p:tgtEl>
                                      </p:cBhvr>
                                    </p:animEffect>
                                    <p:anim calcmode="lin" valueType="num">
                                      <p:cBhvr>
                                        <p:cTn id="41"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2"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3"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44"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45"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46" dur="7">
                                          <p:stCondLst>
                                            <p:cond delay="162"/>
                                          </p:stCondLst>
                                        </p:cTn>
                                        <p:tgtEl>
                                          <p:spTgt spid="3"/>
                                        </p:tgtEl>
                                      </p:cBhvr>
                                      <p:to x="100000" y="60000"/>
                                    </p:animScale>
                                    <p:animScale>
                                      <p:cBhvr>
                                        <p:cTn id="47" dur="41" decel="50000">
                                          <p:stCondLst>
                                            <p:cond delay="169"/>
                                          </p:stCondLst>
                                        </p:cTn>
                                        <p:tgtEl>
                                          <p:spTgt spid="3"/>
                                        </p:tgtEl>
                                      </p:cBhvr>
                                      <p:to x="100000" y="100000"/>
                                    </p:animScale>
                                    <p:animScale>
                                      <p:cBhvr>
                                        <p:cTn id="48" dur="7">
                                          <p:stCondLst>
                                            <p:cond delay="328"/>
                                          </p:stCondLst>
                                        </p:cTn>
                                        <p:tgtEl>
                                          <p:spTgt spid="3"/>
                                        </p:tgtEl>
                                      </p:cBhvr>
                                      <p:to x="100000" y="80000"/>
                                    </p:animScale>
                                    <p:animScale>
                                      <p:cBhvr>
                                        <p:cTn id="49" dur="41" decel="50000">
                                          <p:stCondLst>
                                            <p:cond delay="335"/>
                                          </p:stCondLst>
                                        </p:cTn>
                                        <p:tgtEl>
                                          <p:spTgt spid="3"/>
                                        </p:tgtEl>
                                      </p:cBhvr>
                                      <p:to x="100000" y="100000"/>
                                    </p:animScale>
                                    <p:animScale>
                                      <p:cBhvr>
                                        <p:cTn id="50" dur="7">
                                          <p:stCondLst>
                                            <p:cond delay="410"/>
                                          </p:stCondLst>
                                        </p:cTn>
                                        <p:tgtEl>
                                          <p:spTgt spid="3"/>
                                        </p:tgtEl>
                                      </p:cBhvr>
                                      <p:to x="100000" y="90000"/>
                                    </p:animScale>
                                    <p:animScale>
                                      <p:cBhvr>
                                        <p:cTn id="51" dur="41" decel="50000">
                                          <p:stCondLst>
                                            <p:cond delay="417"/>
                                          </p:stCondLst>
                                        </p:cTn>
                                        <p:tgtEl>
                                          <p:spTgt spid="3"/>
                                        </p:tgtEl>
                                      </p:cBhvr>
                                      <p:to x="100000" y="100000"/>
                                    </p:animScale>
                                    <p:animScale>
                                      <p:cBhvr>
                                        <p:cTn id="52" dur="7">
                                          <p:stCondLst>
                                            <p:cond delay="452"/>
                                          </p:stCondLst>
                                        </p:cTn>
                                        <p:tgtEl>
                                          <p:spTgt spid="3"/>
                                        </p:tgtEl>
                                      </p:cBhvr>
                                      <p:to x="100000" y="95000"/>
                                    </p:animScale>
                                    <p:animScale>
                                      <p:cBhvr>
                                        <p:cTn id="53" dur="41" decel="50000">
                                          <p:stCondLst>
                                            <p:cond delay="458"/>
                                          </p:stCondLst>
                                        </p:cTn>
                                        <p:tgtEl>
                                          <p:spTgt spid="3"/>
                                        </p:tgtEl>
                                      </p:cBhvr>
                                      <p:to x="100000" y="10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down)">
                                      <p:cBhvr>
                                        <p:cTn id="58" dur="580">
                                          <p:stCondLst>
                                            <p:cond delay="0"/>
                                          </p:stCondLst>
                                        </p:cTn>
                                        <p:tgtEl>
                                          <p:spTgt spid="4"/>
                                        </p:tgtEl>
                                      </p:cBhvr>
                                    </p:animEffect>
                                    <p:anim calcmode="lin" valueType="num">
                                      <p:cBhvr>
                                        <p:cTn id="5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4" dur="26">
                                          <p:stCondLst>
                                            <p:cond delay="650"/>
                                          </p:stCondLst>
                                        </p:cTn>
                                        <p:tgtEl>
                                          <p:spTgt spid="4"/>
                                        </p:tgtEl>
                                      </p:cBhvr>
                                      <p:to x="100000" y="60000"/>
                                    </p:animScale>
                                    <p:animScale>
                                      <p:cBhvr>
                                        <p:cTn id="65" dur="166" decel="50000">
                                          <p:stCondLst>
                                            <p:cond delay="676"/>
                                          </p:stCondLst>
                                        </p:cTn>
                                        <p:tgtEl>
                                          <p:spTgt spid="4"/>
                                        </p:tgtEl>
                                      </p:cBhvr>
                                      <p:to x="100000" y="100000"/>
                                    </p:animScale>
                                    <p:animScale>
                                      <p:cBhvr>
                                        <p:cTn id="66" dur="26">
                                          <p:stCondLst>
                                            <p:cond delay="1312"/>
                                          </p:stCondLst>
                                        </p:cTn>
                                        <p:tgtEl>
                                          <p:spTgt spid="4"/>
                                        </p:tgtEl>
                                      </p:cBhvr>
                                      <p:to x="100000" y="80000"/>
                                    </p:animScale>
                                    <p:animScale>
                                      <p:cBhvr>
                                        <p:cTn id="67" dur="166" decel="50000">
                                          <p:stCondLst>
                                            <p:cond delay="1338"/>
                                          </p:stCondLst>
                                        </p:cTn>
                                        <p:tgtEl>
                                          <p:spTgt spid="4"/>
                                        </p:tgtEl>
                                      </p:cBhvr>
                                      <p:to x="100000" y="100000"/>
                                    </p:animScale>
                                    <p:animScale>
                                      <p:cBhvr>
                                        <p:cTn id="68" dur="26">
                                          <p:stCondLst>
                                            <p:cond delay="1642"/>
                                          </p:stCondLst>
                                        </p:cTn>
                                        <p:tgtEl>
                                          <p:spTgt spid="4"/>
                                        </p:tgtEl>
                                      </p:cBhvr>
                                      <p:to x="100000" y="90000"/>
                                    </p:animScale>
                                    <p:animScale>
                                      <p:cBhvr>
                                        <p:cTn id="69" dur="166" decel="50000">
                                          <p:stCondLst>
                                            <p:cond delay="1668"/>
                                          </p:stCondLst>
                                        </p:cTn>
                                        <p:tgtEl>
                                          <p:spTgt spid="4"/>
                                        </p:tgtEl>
                                      </p:cBhvr>
                                      <p:to x="100000" y="100000"/>
                                    </p:animScale>
                                    <p:animScale>
                                      <p:cBhvr>
                                        <p:cTn id="70" dur="26">
                                          <p:stCondLst>
                                            <p:cond delay="1808"/>
                                          </p:stCondLst>
                                        </p:cTn>
                                        <p:tgtEl>
                                          <p:spTgt spid="4"/>
                                        </p:tgtEl>
                                      </p:cBhvr>
                                      <p:to x="100000" y="95000"/>
                                    </p:animScale>
                                    <p:animScale>
                                      <p:cBhvr>
                                        <p:cTn id="71" dur="166" decel="50000">
                                          <p:stCondLst>
                                            <p:cond delay="1834"/>
                                          </p:stCondLst>
                                        </p:cTn>
                                        <p:tgtEl>
                                          <p:spTgt spid="4"/>
                                        </p:tgtEl>
                                      </p:cBhvr>
                                      <p:to x="100000" y="100000"/>
                                    </p:animScale>
                                  </p:childTnLst>
                                </p:cTn>
                              </p:par>
                            </p:childTnLst>
                          </p:cTn>
                        </p:par>
                      </p:childTnLst>
                    </p:cTn>
                  </p:par>
                  <p:par>
                    <p:cTn id="72" fill="hold" nodeType="clickPar">
                      <p:stCondLst>
                        <p:cond delay="indefinite"/>
                      </p:stCondLst>
                      <p:childTnLst>
                        <p:par>
                          <p:cTn id="73" fill="hold" nodeType="withGroup">
                            <p:stCondLst>
                              <p:cond delay="0"/>
                            </p:stCondLst>
                            <p:childTnLst>
                              <p:par>
                                <p:cTn id="74" presetID="50" presetClass="entr" presetSubtype="0" decel="10000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1000" fill="hold"/>
                                        <p:tgtEl>
                                          <p:spTgt spid="5"/>
                                        </p:tgtEl>
                                        <p:attrNameLst>
                                          <p:attrName>ppt_w</p:attrName>
                                        </p:attrNameLst>
                                      </p:cBhvr>
                                      <p:tavLst>
                                        <p:tav tm="0">
                                          <p:val>
                                            <p:strVal val="#ppt_w+.3"/>
                                          </p:val>
                                        </p:tav>
                                        <p:tav tm="100000">
                                          <p:val>
                                            <p:strVal val="#ppt_w"/>
                                          </p:val>
                                        </p:tav>
                                      </p:tavLst>
                                    </p:anim>
                                    <p:anim calcmode="lin" valueType="num">
                                      <p:cBhvr>
                                        <p:cTn id="77" dur="1000" fill="hold"/>
                                        <p:tgtEl>
                                          <p:spTgt spid="5"/>
                                        </p:tgtEl>
                                        <p:attrNameLst>
                                          <p:attrName>ppt_h</p:attrName>
                                        </p:attrNameLst>
                                      </p:cBhvr>
                                      <p:tavLst>
                                        <p:tav tm="0">
                                          <p:val>
                                            <p:strVal val="#ppt_h"/>
                                          </p:val>
                                        </p:tav>
                                        <p:tav tm="100000">
                                          <p:val>
                                            <p:strVal val="#ppt_h"/>
                                          </p:val>
                                        </p:tav>
                                      </p:tavLst>
                                    </p:anim>
                                    <p:animEffect transition="in" filter="fade">
                                      <p:cBhvr>
                                        <p:cTn id="7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 Production</a:t>
            </a:r>
            <a:endParaRPr lang="en-US" dirty="0"/>
          </a:p>
        </p:txBody>
      </p:sp>
      <p:sp>
        <p:nvSpPr>
          <p:cNvPr id="3" name="Content Placeholder 2"/>
          <p:cNvSpPr>
            <a:spLocks noGrp="1"/>
          </p:cNvSpPr>
          <p:nvPr>
            <p:ph idx="1"/>
          </p:nvPr>
        </p:nvSpPr>
        <p:spPr>
          <a:xfrm>
            <a:off x="228600" y="1524001"/>
            <a:ext cx="8763000" cy="1752600"/>
          </a:xfrm>
        </p:spPr>
        <p:txBody>
          <a:bodyPr/>
          <a:lstStyle/>
          <a:p>
            <a:pPr marL="0" indent="0">
              <a:buNone/>
            </a:pPr>
            <a:r>
              <a:rPr lang="en-US" sz="2400" dirty="0"/>
              <a:t>Females are born with thousands of immature eggs (primary follicles), of which only about 400 will mature and be released.  Approximately every 28 days, an egg is released.</a:t>
            </a:r>
          </a:p>
          <a:p>
            <a:pPr marL="0" indent="0">
              <a:buNone/>
            </a:pPr>
            <a:endParaRPr lang="en-US" sz="2400" dirty="0"/>
          </a:p>
        </p:txBody>
      </p:sp>
    </p:spTree>
    <p:extLst>
      <p:ext uri="{BB962C8B-B14F-4D97-AF65-F5344CB8AC3E}">
        <p14:creationId xmlns:p14="http://schemas.microsoft.com/office/powerpoint/2010/main" val="1072060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ttp://4.bp.blogspot.com/-3AYWjI2BD6g/TWqGCjfpJHI/AAAAAAAAFhE/ALANvZ0n4UM/s1600/sperm_20090708_12757997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2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p:cNvSpPr>
            <a:spLocks noChangeArrowheads="1"/>
          </p:cNvSpPr>
          <p:nvPr/>
        </p:nvSpPr>
        <p:spPr bwMode="auto">
          <a:xfrm>
            <a:off x="762000" y="381000"/>
            <a:ext cx="7620000" cy="1570038"/>
          </a:xfrm>
          <a:prstGeom prst="rect">
            <a:avLst/>
          </a:prstGeom>
          <a:solidFill>
            <a:schemeClr val="tx1"/>
          </a:solidFill>
          <a:ln>
            <a:noFill/>
          </a:ln>
          <a:extLst/>
        </p:spPr>
        <p:txBody>
          <a:bodyPr anchor="ctr">
            <a:spAutoFit/>
          </a:bodyPr>
          <a:lstStyle/>
          <a:p>
            <a:pPr eaLnBrk="1" hangingPunct="1"/>
            <a:r>
              <a:rPr lang="en-US" altLang="en-US" sz="3200" b="1" u="sng" dirty="0">
                <a:solidFill>
                  <a:srgbClr val="FF0000"/>
                </a:solidFill>
                <a:ea typeface="Calibri" pitchFamily="34" charset="0"/>
                <a:cs typeface="Arial" charset="0"/>
              </a:rPr>
              <a:t>Fertilization</a:t>
            </a:r>
            <a:r>
              <a:rPr lang="en-US" altLang="en-US" sz="3200" dirty="0">
                <a:solidFill>
                  <a:schemeClr val="bg1"/>
                </a:solidFill>
                <a:ea typeface="Calibri" pitchFamily="34" charset="0"/>
                <a:cs typeface="Arial" charset="0"/>
              </a:rPr>
              <a:t> </a:t>
            </a:r>
            <a:r>
              <a:rPr lang="en-US" altLang="en-US" sz="3200" dirty="0">
                <a:solidFill>
                  <a:schemeClr val="bg1"/>
                </a:solidFill>
                <a:latin typeface="Tw Cen MT" pitchFamily="34" charset="0"/>
                <a:ea typeface="Calibri" pitchFamily="34" charset="0"/>
                <a:cs typeface="Arial" charset="0"/>
              </a:rPr>
              <a:t>–</a:t>
            </a:r>
            <a:r>
              <a:rPr lang="en-US" altLang="en-US" sz="3200" dirty="0">
                <a:solidFill>
                  <a:schemeClr val="bg1"/>
                </a:solidFill>
                <a:ea typeface="Calibri" pitchFamily="34" charset="0"/>
                <a:cs typeface="Arial" charset="0"/>
              </a:rPr>
              <a:t> when the sperm and egg meet and form a new cell.  The new cell is called a </a:t>
            </a:r>
            <a:r>
              <a:rPr lang="en-US" altLang="en-US" sz="3200" b="1" u="sng" dirty="0">
                <a:solidFill>
                  <a:srgbClr val="FF0000"/>
                </a:solidFill>
                <a:ea typeface="Calibri" pitchFamily="34" charset="0"/>
                <a:cs typeface="Arial" charset="0"/>
              </a:rPr>
              <a:t>zygote</a:t>
            </a:r>
            <a:r>
              <a:rPr lang="en-US" altLang="en-US" sz="3200" dirty="0">
                <a:solidFill>
                  <a:schemeClr val="bg1"/>
                </a:solidFill>
                <a:ea typeface="Calibri" pitchFamily="34" charset="0"/>
                <a:cs typeface="Arial" charset="0"/>
              </a:rPr>
              <a:t>. </a:t>
            </a:r>
            <a:endParaRPr lang="en-US" altLang="en-US" sz="3200" dirty="0">
              <a:solidFill>
                <a:schemeClr val="bg1"/>
              </a:solidFill>
              <a:latin typeface="Tw Cen MT" pitchFamily="34" charset="0"/>
              <a:ea typeface="Calibri" pitchFamily="34" charset="0"/>
              <a:cs typeface="Arial" charset="0"/>
            </a:endParaRPr>
          </a:p>
        </p:txBody>
      </p:sp>
    </p:spTree>
    <p:extLst>
      <p:ext uri="{BB962C8B-B14F-4D97-AF65-F5344CB8AC3E}">
        <p14:creationId xmlns:p14="http://schemas.microsoft.com/office/powerpoint/2010/main" val="2988587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egg production in hu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990600"/>
            <a:ext cx="8572499"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92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Fertilization Occurs</a:t>
            </a:r>
            <a:endParaRPr lang="en-US" dirty="0"/>
          </a:p>
        </p:txBody>
      </p:sp>
      <p:sp>
        <p:nvSpPr>
          <p:cNvPr id="6" name="Content Placeholder 5"/>
          <p:cNvSpPr>
            <a:spLocks noGrp="1"/>
          </p:cNvSpPr>
          <p:nvPr>
            <p:ph idx="1"/>
          </p:nvPr>
        </p:nvSpPr>
        <p:spPr/>
        <p:txBody>
          <a:bodyPr/>
          <a:lstStyle/>
          <a:p>
            <a:pPr marL="0" indent="0">
              <a:buNone/>
            </a:pPr>
            <a:r>
              <a:rPr lang="en-US" dirty="0"/>
              <a:t>A mature egg ruptures from the ovaries and then travels through one of the fallopian tubes.  Here the egg is fertilized by the sperm forming a zygote.  After about six or seven days, the embryo attaches to the wall of the uterus.  The embryo will remain in the uterus for about nine months or until the contractions of the uterus force the baby out of the body.</a:t>
            </a:r>
          </a:p>
          <a:p>
            <a:pPr marL="0" indent="0">
              <a:buNone/>
            </a:pPr>
            <a:endParaRPr lang="en-US" dirty="0"/>
          </a:p>
        </p:txBody>
      </p:sp>
    </p:spTree>
    <p:extLst>
      <p:ext uri="{BB962C8B-B14F-4D97-AF65-F5344CB8AC3E}">
        <p14:creationId xmlns:p14="http://schemas.microsoft.com/office/powerpoint/2010/main" val="331025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another name for the fertilized ovum?</a:t>
            </a:r>
            <a:endParaRPr lang="en-US" dirty="0"/>
          </a:p>
        </p:txBody>
      </p:sp>
      <p:pic>
        <p:nvPicPr>
          <p:cNvPr id="4" name="Picture 2" descr="Image result for zygo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53365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e result for zyg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28800"/>
            <a:ext cx="44577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47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http://t2.gstatic.com/images?q=tbn:ANd9GcROHPZBNfBzA6rVWEnX5ahN6KzKLmKYoCvQBPkaRUONnymC1C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614997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228600" y="360363"/>
            <a:ext cx="8305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800" dirty="0">
                <a:ea typeface="Calibri" pitchFamily="34" charset="0"/>
                <a:cs typeface="Arial" charset="0"/>
              </a:rPr>
              <a:t>Embryo </a:t>
            </a:r>
            <a:r>
              <a:rPr lang="en-US" altLang="en-US" sz="2800" dirty="0">
                <a:latin typeface="Tw Cen MT" pitchFamily="34" charset="0"/>
                <a:ea typeface="Calibri" pitchFamily="34" charset="0"/>
                <a:cs typeface="Arial" charset="0"/>
              </a:rPr>
              <a:t>–</a:t>
            </a:r>
            <a:r>
              <a:rPr lang="en-US" altLang="en-US" sz="2800" dirty="0">
                <a:ea typeface="Calibri" pitchFamily="34" charset="0"/>
                <a:cs typeface="Arial" charset="0"/>
              </a:rPr>
              <a:t> an organism in the early stages of development </a:t>
            </a:r>
            <a:endParaRPr lang="en-US" altLang="en-US" sz="2800" dirty="0">
              <a:latin typeface="Tw Cen MT" pitchFamily="34" charset="0"/>
              <a:ea typeface="Calibri" pitchFamily="34" charset="0"/>
              <a:cs typeface="Arial" charset="0"/>
            </a:endParaRPr>
          </a:p>
        </p:txBody>
      </p:sp>
    </p:spTree>
    <p:extLst>
      <p:ext uri="{BB962C8B-B14F-4D97-AF65-F5344CB8AC3E}">
        <p14:creationId xmlns:p14="http://schemas.microsoft.com/office/powerpoint/2010/main" val="2665187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http://www.wpclinic.org/image/photos/16weeks500x3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7620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p:cNvSpPr>
            <a:spLocks noChangeArrowheads="1"/>
          </p:cNvSpPr>
          <p:nvPr/>
        </p:nvSpPr>
        <p:spPr bwMode="auto">
          <a:xfrm>
            <a:off x="0" y="0"/>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3200" dirty="0">
                <a:ea typeface="Calibri" pitchFamily="34" charset="0"/>
                <a:cs typeface="Arial" charset="0"/>
              </a:rPr>
              <a:t>Fetus </a:t>
            </a:r>
            <a:r>
              <a:rPr lang="en-US" altLang="en-US" sz="3200" dirty="0">
                <a:latin typeface="Tw Cen MT" pitchFamily="34" charset="0"/>
                <a:ea typeface="Calibri" pitchFamily="34" charset="0"/>
                <a:cs typeface="Arial" charset="0"/>
              </a:rPr>
              <a:t>–</a:t>
            </a:r>
            <a:r>
              <a:rPr lang="en-US" altLang="en-US" sz="3200" dirty="0">
                <a:ea typeface="Calibri" pitchFamily="34" charset="0"/>
                <a:cs typeface="Arial" charset="0"/>
              </a:rPr>
              <a:t> the name given to an embryo after</a:t>
            </a:r>
          </a:p>
          <a:p>
            <a:pPr eaLnBrk="1" hangingPunct="1"/>
            <a:r>
              <a:rPr lang="en-US" altLang="en-US" sz="3200" dirty="0">
                <a:ea typeface="Calibri" pitchFamily="34" charset="0"/>
                <a:cs typeface="Arial" charset="0"/>
              </a:rPr>
              <a:t> 8 weeks of development.</a:t>
            </a:r>
            <a:endParaRPr lang="en-US" altLang="en-US" sz="3200" dirty="0">
              <a:latin typeface="Tw Cen MT" pitchFamily="34" charset="0"/>
              <a:ea typeface="Calibri" pitchFamily="34" charset="0"/>
              <a:cs typeface="Arial" charset="0"/>
            </a:endParaRPr>
          </a:p>
        </p:txBody>
      </p:sp>
    </p:spTree>
    <p:extLst>
      <p:ext uri="{BB962C8B-B14F-4D97-AF65-F5344CB8AC3E}">
        <p14:creationId xmlns:p14="http://schemas.microsoft.com/office/powerpoint/2010/main" val="768754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3.gstatic.com/images?q=tbn:ANd9GcQKTEcSSfXio8wvoV2pQ7VIJNDxMX5-YUD_BAGKOWo-5SbPY0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68437"/>
            <a:ext cx="34290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http://t0.gstatic.com/images?q=tbn:ANd9GcQHrTXS2YIK6vgcSoadbLPQ9gAgbr-1OJMdLBKQaK-a5bbPG7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5057"/>
            <a:ext cx="42529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http://t0.gstatic.com/images?q=tbn:ANd9GcQwYqY6ca1H3f9HWxneOOhKyQYHeWnYpY9oJ3jLETxxOB1hKkg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276600"/>
            <a:ext cx="50339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93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http://t3.gstatic.com/images?q=tbn:ANd9GcTJTTknsJiUlmeoTM3ljMogZloU-_Y4mFHruDSqbYkCQBsUnlHCbQ&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615738"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1"/>
          <p:cNvSpPr>
            <a:spLocks noChangeArrowheads="1"/>
          </p:cNvSpPr>
          <p:nvPr/>
        </p:nvSpPr>
        <p:spPr bwMode="auto">
          <a:xfrm>
            <a:off x="381000" y="422275"/>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p>
            <a:pPr eaLnBrk="1" hangingPunct="1"/>
            <a:endParaRPr lang="en-US" altLang="en-US" sz="2400" dirty="0">
              <a:solidFill>
                <a:schemeClr val="bg1"/>
              </a:solidFill>
              <a:latin typeface="Tw Cen MT" pitchFamily="34" charset="0"/>
            </a:endParaRPr>
          </a:p>
          <a:p>
            <a:r>
              <a:rPr lang="en-US" altLang="en-US" sz="2400" b="1" dirty="0" smtClean="0">
                <a:solidFill>
                  <a:schemeClr val="bg1"/>
                </a:solidFill>
                <a:latin typeface="Tw Cen MT" pitchFamily="34" charset="0"/>
                <a:ea typeface="Calibri" pitchFamily="34" charset="0"/>
                <a:cs typeface="Times New Roman" pitchFamily="18" charset="0"/>
              </a:rPr>
              <a:t>Menstruation</a:t>
            </a:r>
            <a:r>
              <a:rPr lang="en-US" altLang="en-US" sz="2400" dirty="0" smtClean="0">
                <a:solidFill>
                  <a:schemeClr val="bg1"/>
                </a:solidFill>
                <a:latin typeface="Tw Cen MT" pitchFamily="34" charset="0"/>
                <a:ea typeface="Calibri" pitchFamily="34" charset="0"/>
                <a:cs typeface="Times New Roman" pitchFamily="18" charset="0"/>
              </a:rPr>
              <a:t>- </a:t>
            </a:r>
            <a:r>
              <a:rPr lang="en-US" altLang="en-US" sz="2400" dirty="0">
                <a:solidFill>
                  <a:schemeClr val="bg1"/>
                </a:solidFill>
                <a:latin typeface="Tw Cen MT" pitchFamily="34" charset="0"/>
                <a:ea typeface="Calibri" pitchFamily="34" charset="0"/>
                <a:cs typeface="Times New Roman" pitchFamily="18" charset="0"/>
              </a:rPr>
              <a:t>if the egg is not fertilized it will begin to break down.  The lining of the uterus will begin to detach and will be discharged through the vagina.   </a:t>
            </a:r>
            <a:endParaRPr lang="en-US" altLang="en-US" sz="2400" dirty="0">
              <a:solidFill>
                <a:schemeClr val="bg1"/>
              </a:solidFill>
              <a:latin typeface="Tw Cen MT" pitchFamily="34" charset="0"/>
            </a:endParaRPr>
          </a:p>
          <a:p>
            <a:endParaRPr lang="en-US" altLang="en-US" dirty="0">
              <a:latin typeface="Tw Cen MT" pitchFamily="34" charset="0"/>
            </a:endParaRPr>
          </a:p>
        </p:txBody>
      </p:sp>
    </p:spTree>
    <p:extLst>
      <p:ext uri="{BB962C8B-B14F-4D97-AF65-F5344CB8AC3E}">
        <p14:creationId xmlns:p14="http://schemas.microsoft.com/office/powerpoint/2010/main" val="408051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Asexual Reproduction</a:t>
            </a:r>
          </a:p>
        </p:txBody>
      </p:sp>
      <p:sp>
        <p:nvSpPr>
          <p:cNvPr id="4099" name="Content Placeholder 2"/>
          <p:cNvSpPr>
            <a:spLocks noGrp="1"/>
          </p:cNvSpPr>
          <p:nvPr>
            <p:ph idx="1"/>
          </p:nvPr>
        </p:nvSpPr>
        <p:spPr/>
        <p:txBody>
          <a:bodyPr/>
          <a:lstStyle/>
          <a:p>
            <a:pPr eaLnBrk="1" hangingPunct="1"/>
            <a:r>
              <a:rPr lang="en-US" dirty="0" smtClean="0"/>
              <a:t>Involves </a:t>
            </a:r>
            <a:r>
              <a:rPr lang="en-US" b="1" u="sng" dirty="0" smtClean="0">
                <a:solidFill>
                  <a:srgbClr val="FF0000"/>
                </a:solidFill>
              </a:rPr>
              <a:t>one</a:t>
            </a:r>
            <a:r>
              <a:rPr lang="en-US" dirty="0" smtClean="0"/>
              <a:t> parent and results in offspring that are </a:t>
            </a:r>
            <a:r>
              <a:rPr lang="en-US" b="1" u="sng" dirty="0" smtClean="0">
                <a:solidFill>
                  <a:srgbClr val="FF0000"/>
                </a:solidFill>
              </a:rPr>
              <a:t>identical to the parent</a:t>
            </a:r>
            <a:r>
              <a:rPr lang="en-US" dirty="0" smtClean="0"/>
              <a:t>.  </a:t>
            </a:r>
          </a:p>
          <a:p>
            <a:pPr eaLnBrk="1" hangingPunct="1"/>
            <a:r>
              <a:rPr lang="en-US" dirty="0" smtClean="0"/>
              <a:t>There are 3 main methods of asexual reproduction.</a:t>
            </a:r>
          </a:p>
          <a:p>
            <a:pPr eaLnBrk="1" hangingPunct="1"/>
            <a:r>
              <a:rPr lang="en-US" dirty="0" smtClean="0"/>
              <a:t>Prokaryotic bacteria reproduce by fission. The result is two genetically identical daughter cells. </a:t>
            </a:r>
          </a:p>
          <a:p>
            <a:pPr eaLnBrk="1" hangingPunct="1">
              <a:buNone/>
            </a:pP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2209800" y="5005387"/>
            <a:ext cx="5210106"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Asexual Reproduction </a:t>
            </a:r>
          </a:p>
        </p:txBody>
      </p:sp>
      <p:sp>
        <p:nvSpPr>
          <p:cNvPr id="5123" name="Text Placeholder 6"/>
          <p:cNvSpPr>
            <a:spLocks noGrp="1"/>
          </p:cNvSpPr>
          <p:nvPr>
            <p:ph type="body" idx="1"/>
          </p:nvPr>
        </p:nvSpPr>
        <p:spPr/>
        <p:txBody>
          <a:bodyPr/>
          <a:lstStyle/>
          <a:p>
            <a:pPr eaLnBrk="1" hangingPunct="1"/>
            <a:r>
              <a:rPr lang="en-US" smtClean="0"/>
              <a:t>Budding</a:t>
            </a:r>
          </a:p>
        </p:txBody>
      </p:sp>
      <p:sp>
        <p:nvSpPr>
          <p:cNvPr id="5124" name="Content Placeholder 2"/>
          <p:cNvSpPr>
            <a:spLocks noGrp="1"/>
          </p:cNvSpPr>
          <p:nvPr>
            <p:ph sz="half" idx="2"/>
          </p:nvPr>
        </p:nvSpPr>
        <p:spPr/>
        <p:txBody>
          <a:bodyPr/>
          <a:lstStyle/>
          <a:p>
            <a:pPr eaLnBrk="1" hangingPunct="1"/>
            <a:r>
              <a:rPr lang="en-US" smtClean="0"/>
              <a:t>Type of asexual reproduction where a parent replicates to produce a clone that splits off from the parent body.  </a:t>
            </a:r>
          </a:p>
          <a:p>
            <a:pPr eaLnBrk="1" hangingPunct="1"/>
            <a:endParaRPr lang="en-US" smtClean="0"/>
          </a:p>
        </p:txBody>
      </p:sp>
      <p:sp>
        <p:nvSpPr>
          <p:cNvPr id="8" name="Text Placeholder 7"/>
          <p:cNvSpPr>
            <a:spLocks noGrp="1"/>
          </p:cNvSpPr>
          <p:nvPr>
            <p:ph type="body" sz="quarter" idx="3"/>
          </p:nvPr>
        </p:nvSpPr>
        <p:spPr/>
        <p:txBody>
          <a:bodyPr rtlCol="0">
            <a:normAutofit fontScale="92500"/>
          </a:bodyPr>
          <a:lstStyle/>
          <a:p>
            <a:pPr eaLnBrk="1" fontAlgn="auto" hangingPunct="1">
              <a:spcAft>
                <a:spcPts val="0"/>
              </a:spcAft>
              <a:buFont typeface="Arial" pitchFamily="34" charset="0"/>
              <a:buNone/>
              <a:defRPr/>
            </a:pPr>
            <a:r>
              <a:rPr lang="en-US" dirty="0" smtClean="0"/>
              <a:t>Fragmentation and regeneration:</a:t>
            </a:r>
          </a:p>
        </p:txBody>
      </p:sp>
      <p:sp>
        <p:nvSpPr>
          <p:cNvPr id="5126" name="Content Placeholder 3"/>
          <p:cNvSpPr>
            <a:spLocks noGrp="1"/>
          </p:cNvSpPr>
          <p:nvPr>
            <p:ph sz="quarter" idx="4"/>
          </p:nvPr>
        </p:nvSpPr>
        <p:spPr/>
        <p:txBody>
          <a:bodyPr/>
          <a:lstStyle/>
          <a:p>
            <a:pPr eaLnBrk="1" hangingPunct="1"/>
            <a:r>
              <a:rPr lang="en-US" dirty="0" smtClean="0"/>
              <a:t>Types of asexual reproduction that allows some organisms to reproduce body parts from incomplete fragments of the parent body.  </a:t>
            </a:r>
          </a:p>
          <a:p>
            <a:pPr eaLnBrk="1" hangingPunct="1"/>
            <a:endParaRPr lang="en-US" dirty="0" smtClean="0"/>
          </a:p>
        </p:txBody>
      </p:sp>
      <p:pic>
        <p:nvPicPr>
          <p:cNvPr id="5127" name="Picture 4" descr="budding.gif"/>
          <p:cNvPicPr>
            <a:picLocks noChangeAspect="1"/>
          </p:cNvPicPr>
          <p:nvPr/>
        </p:nvPicPr>
        <p:blipFill>
          <a:blip r:embed="rId2" cstate="print"/>
          <a:srcRect/>
          <a:stretch>
            <a:fillRect/>
          </a:stretch>
        </p:blipFill>
        <p:spPr bwMode="auto">
          <a:xfrm>
            <a:off x="838200" y="4114800"/>
            <a:ext cx="3124200" cy="2581275"/>
          </a:xfrm>
          <a:prstGeom prst="rect">
            <a:avLst/>
          </a:prstGeom>
          <a:noFill/>
          <a:ln w="9525">
            <a:noFill/>
            <a:miter lim="800000"/>
            <a:headEnd/>
            <a:tailEnd/>
          </a:ln>
        </p:spPr>
      </p:pic>
      <p:pic>
        <p:nvPicPr>
          <p:cNvPr id="5128" name="Picture 5" descr="starfish fragment.jpg"/>
          <p:cNvPicPr>
            <a:picLocks noChangeAspect="1"/>
          </p:cNvPicPr>
          <p:nvPr/>
        </p:nvPicPr>
        <p:blipFill>
          <a:blip r:embed="rId3" cstate="print"/>
          <a:srcRect/>
          <a:stretch>
            <a:fillRect/>
          </a:stretch>
        </p:blipFill>
        <p:spPr bwMode="auto">
          <a:xfrm>
            <a:off x="5105400" y="4419600"/>
            <a:ext cx="3200400" cy="214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Advantages of asexual reproduction	</a:t>
            </a:r>
          </a:p>
        </p:txBody>
      </p:sp>
      <p:sp>
        <p:nvSpPr>
          <p:cNvPr id="6147" name="Content Placeholder 2"/>
          <p:cNvSpPr>
            <a:spLocks noGrp="1"/>
          </p:cNvSpPr>
          <p:nvPr>
            <p:ph idx="1"/>
          </p:nvPr>
        </p:nvSpPr>
        <p:spPr>
          <a:xfrm>
            <a:off x="457200" y="1318418"/>
            <a:ext cx="8229600" cy="4525963"/>
          </a:xfrm>
        </p:spPr>
        <p:txBody>
          <a:bodyPr/>
          <a:lstStyle/>
          <a:p>
            <a:pPr eaLnBrk="1" hangingPunct="1"/>
            <a:r>
              <a:rPr lang="en-US" dirty="0" smtClean="0"/>
              <a:t>A single organism can increase a population</a:t>
            </a:r>
          </a:p>
          <a:p>
            <a:pPr eaLnBrk="1" hangingPunct="1"/>
            <a:r>
              <a:rPr lang="en-US" dirty="0" smtClean="0"/>
              <a:t>Energy is conserved (no searching for mates)</a:t>
            </a:r>
          </a:p>
          <a:p>
            <a:pPr eaLnBrk="1" hangingPunct="1"/>
            <a:r>
              <a:rPr lang="en-US" sz="4000" b="1" u="sng" dirty="0" smtClean="0">
                <a:solidFill>
                  <a:srgbClr val="FF0000"/>
                </a:solidFill>
              </a:rPr>
              <a:t>Populations can multiply rapidly </a:t>
            </a:r>
            <a:r>
              <a:rPr lang="en-US" sz="4000" dirty="0" smtClean="0"/>
              <a:t>!</a:t>
            </a:r>
          </a:p>
          <a:p>
            <a:pPr eaLnBrk="1" hangingPunct="1">
              <a:buFont typeface="Arial" charset="0"/>
              <a:buNone/>
            </a:pPr>
            <a:endParaRPr lang="en-US" dirty="0" smtClean="0"/>
          </a:p>
        </p:txBody>
      </p:sp>
      <p:pic>
        <p:nvPicPr>
          <p:cNvPr id="6148" name="Picture 3" descr="bacteria.jpg"/>
          <p:cNvPicPr>
            <a:picLocks noChangeAspect="1"/>
          </p:cNvPicPr>
          <p:nvPr/>
        </p:nvPicPr>
        <p:blipFill>
          <a:blip r:embed="rId2" cstate="print"/>
          <a:srcRect/>
          <a:stretch>
            <a:fillRect/>
          </a:stretch>
        </p:blipFill>
        <p:spPr bwMode="auto">
          <a:xfrm>
            <a:off x="2743200" y="3581400"/>
            <a:ext cx="388620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sz="3600" dirty="0" smtClean="0"/>
              <a:t>Sexual Reproduction</a:t>
            </a:r>
          </a:p>
        </p:txBody>
      </p:sp>
      <p:sp>
        <p:nvSpPr>
          <p:cNvPr id="7171" name="Content Placeholder 2"/>
          <p:cNvSpPr>
            <a:spLocks noGrp="1"/>
          </p:cNvSpPr>
          <p:nvPr>
            <p:ph idx="1"/>
          </p:nvPr>
        </p:nvSpPr>
        <p:spPr/>
        <p:txBody>
          <a:bodyPr/>
          <a:lstStyle/>
          <a:p>
            <a:pPr eaLnBrk="1" hangingPunct="1"/>
            <a:r>
              <a:rPr lang="en-US" dirty="0" smtClean="0"/>
              <a:t>Sexual reproduction involves </a:t>
            </a:r>
            <a:r>
              <a:rPr lang="en-US" b="1" u="sng" dirty="0" smtClean="0">
                <a:solidFill>
                  <a:srgbClr val="FF0000"/>
                </a:solidFill>
              </a:rPr>
              <a:t>two</a:t>
            </a:r>
            <a:r>
              <a:rPr lang="en-US" dirty="0" smtClean="0"/>
              <a:t> parents. </a:t>
            </a:r>
          </a:p>
          <a:p>
            <a:pPr eaLnBrk="1" hangingPunct="1"/>
            <a:r>
              <a:rPr lang="en-US" dirty="0" smtClean="0"/>
              <a:t>The union of two genetically different </a:t>
            </a:r>
            <a:r>
              <a:rPr lang="en-US" b="1" u="sng" dirty="0" smtClean="0">
                <a:solidFill>
                  <a:srgbClr val="FF0000"/>
                </a:solidFill>
              </a:rPr>
              <a:t>sex cells (gametes)</a:t>
            </a:r>
            <a:r>
              <a:rPr lang="en-US" dirty="0" smtClean="0"/>
              <a:t> each carrying </a:t>
            </a:r>
            <a:r>
              <a:rPr lang="en-US" b="1" u="sng" dirty="0" smtClean="0">
                <a:solidFill>
                  <a:srgbClr val="FF0000"/>
                </a:solidFill>
              </a:rPr>
              <a:t>half</a:t>
            </a:r>
            <a:r>
              <a:rPr lang="en-US" dirty="0" smtClean="0"/>
              <a:t> the amount of necessary DNA to form a </a:t>
            </a:r>
            <a:r>
              <a:rPr lang="en-US" b="1" u="sng" dirty="0" smtClean="0">
                <a:solidFill>
                  <a:srgbClr val="FF0000"/>
                </a:solidFill>
              </a:rPr>
              <a:t>zygote</a:t>
            </a:r>
            <a:r>
              <a:rPr lang="en-US" dirty="0" smtClean="0"/>
              <a:t>.  </a:t>
            </a:r>
          </a:p>
          <a:p>
            <a:pPr eaLnBrk="1" hangingPunct="1"/>
            <a:r>
              <a:rPr lang="en-US" dirty="0" smtClean="0"/>
              <a:t>The </a:t>
            </a:r>
            <a:r>
              <a:rPr lang="en-US" b="1" u="sng" dirty="0" smtClean="0">
                <a:solidFill>
                  <a:srgbClr val="FF0000"/>
                </a:solidFill>
              </a:rPr>
              <a:t>zygote</a:t>
            </a:r>
            <a:r>
              <a:rPr lang="en-US" dirty="0" smtClean="0"/>
              <a:t> is the fertilized cell that will grow into the offspring.  </a:t>
            </a:r>
          </a:p>
        </p:txBody>
      </p:sp>
      <p:sp>
        <p:nvSpPr>
          <p:cNvPr id="7172" name="Text Placeholder 5"/>
          <p:cNvSpPr>
            <a:spLocks noGrp="1"/>
          </p:cNvSpPr>
          <p:nvPr>
            <p:ph type="body" sz="half" idx="2"/>
          </p:nvPr>
        </p:nvSpPr>
        <p:spPr/>
        <p:txBody>
          <a:bodyPr/>
          <a:lstStyle/>
          <a:p>
            <a:pPr eaLnBrk="1" hangingPunct="1"/>
            <a:endParaRPr lang="en-US" dirty="0" smtClean="0"/>
          </a:p>
        </p:txBody>
      </p:sp>
      <p:pic>
        <p:nvPicPr>
          <p:cNvPr id="7173" name="Picture 7" descr="fertilized_ovum.jpg"/>
          <p:cNvPicPr>
            <a:picLocks noChangeAspect="1"/>
          </p:cNvPicPr>
          <p:nvPr/>
        </p:nvPicPr>
        <p:blipFill>
          <a:blip r:embed="rId2" cstate="print"/>
          <a:srcRect/>
          <a:stretch>
            <a:fillRect/>
          </a:stretch>
        </p:blipFill>
        <p:spPr bwMode="auto">
          <a:xfrm>
            <a:off x="247650" y="2362200"/>
            <a:ext cx="3124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rtlCol="0">
            <a:normAutofit fontScale="90000"/>
          </a:bodyPr>
          <a:lstStyle/>
          <a:p>
            <a:pPr eaLnBrk="1" fontAlgn="auto" hangingPunct="1">
              <a:spcAft>
                <a:spcPts val="0"/>
              </a:spcAft>
              <a:defRPr/>
            </a:pPr>
            <a:r>
              <a:rPr lang="en-US" sz="3600" dirty="0" smtClean="0"/>
              <a:t>Types of sexual reproduction: These are characterized by where fertilization takes place.  </a:t>
            </a:r>
            <a:r>
              <a:rPr lang="en-US" dirty="0" smtClean="0"/>
              <a:t/>
            </a:r>
            <a:br>
              <a:rPr lang="en-US" dirty="0" smtClean="0"/>
            </a:br>
            <a:endParaRPr lang="en-US" dirty="0" smtClean="0"/>
          </a:p>
        </p:txBody>
      </p:sp>
      <p:sp>
        <p:nvSpPr>
          <p:cNvPr id="10243" name="Text Placeholder 3"/>
          <p:cNvSpPr>
            <a:spLocks noGrp="1"/>
          </p:cNvSpPr>
          <p:nvPr>
            <p:ph type="body" idx="1"/>
          </p:nvPr>
        </p:nvSpPr>
        <p:spPr/>
        <p:txBody>
          <a:bodyPr/>
          <a:lstStyle/>
          <a:p>
            <a:pPr eaLnBrk="1" hangingPunct="1"/>
            <a:r>
              <a:rPr lang="en-US" u="sng" dirty="0" smtClean="0">
                <a:solidFill>
                  <a:srgbClr val="FF0000"/>
                </a:solidFill>
              </a:rPr>
              <a:t>External fertilization</a:t>
            </a:r>
          </a:p>
        </p:txBody>
      </p:sp>
      <p:sp>
        <p:nvSpPr>
          <p:cNvPr id="10244" name="Content Placeholder 2"/>
          <p:cNvSpPr>
            <a:spLocks noGrp="1"/>
          </p:cNvSpPr>
          <p:nvPr>
            <p:ph sz="half" idx="2"/>
          </p:nvPr>
        </p:nvSpPr>
        <p:spPr/>
        <p:txBody>
          <a:bodyPr/>
          <a:lstStyle/>
          <a:p>
            <a:pPr eaLnBrk="1" hangingPunct="1"/>
            <a:r>
              <a:rPr lang="en-US" dirty="0" smtClean="0"/>
              <a:t>Examples: fish and frogs</a:t>
            </a:r>
          </a:p>
          <a:p>
            <a:pPr eaLnBrk="1" hangingPunct="1"/>
            <a:r>
              <a:rPr lang="en-US" dirty="0" smtClean="0"/>
              <a:t>Must occur in water; Females will excrete eggs and males will eject sperm onto the eggs in the water. </a:t>
            </a:r>
          </a:p>
          <a:p>
            <a:pPr eaLnBrk="1" hangingPunct="1">
              <a:buFont typeface="Arial" charset="0"/>
              <a:buNone/>
            </a:pPr>
            <a:endParaRPr lang="en-US" dirty="0" smtClean="0"/>
          </a:p>
        </p:txBody>
      </p:sp>
      <p:sp>
        <p:nvSpPr>
          <p:cNvPr id="10245" name="Text Placeholder 4"/>
          <p:cNvSpPr>
            <a:spLocks noGrp="1"/>
          </p:cNvSpPr>
          <p:nvPr>
            <p:ph type="body" sz="quarter" idx="3"/>
          </p:nvPr>
        </p:nvSpPr>
        <p:spPr/>
        <p:txBody>
          <a:bodyPr/>
          <a:lstStyle/>
          <a:p>
            <a:pPr eaLnBrk="1" hangingPunct="1"/>
            <a:r>
              <a:rPr lang="en-US" u="sng" dirty="0" smtClean="0">
                <a:solidFill>
                  <a:srgbClr val="FF0000"/>
                </a:solidFill>
              </a:rPr>
              <a:t>Internal fertilization</a:t>
            </a:r>
          </a:p>
        </p:txBody>
      </p:sp>
      <p:sp>
        <p:nvSpPr>
          <p:cNvPr id="10246" name="Content Placeholder 5"/>
          <p:cNvSpPr>
            <a:spLocks noGrp="1"/>
          </p:cNvSpPr>
          <p:nvPr>
            <p:ph sz="quarter" idx="4"/>
          </p:nvPr>
        </p:nvSpPr>
        <p:spPr>
          <a:xfrm>
            <a:off x="4645025" y="2174875"/>
            <a:ext cx="4270375" cy="3951288"/>
          </a:xfrm>
        </p:spPr>
        <p:txBody>
          <a:bodyPr/>
          <a:lstStyle/>
          <a:p>
            <a:pPr eaLnBrk="1" hangingPunct="1"/>
            <a:r>
              <a:rPr lang="en-US" dirty="0" smtClean="0"/>
              <a:t>Examples: birds and  reptiles </a:t>
            </a:r>
          </a:p>
          <a:p>
            <a:pPr eaLnBrk="1" hangingPunct="1"/>
            <a:r>
              <a:rPr lang="en-US" dirty="0" smtClean="0"/>
              <a:t>Females will lay fertilized eggs which are protected by a shell.  Mammals will keep the fertilized egg within the body.  </a:t>
            </a:r>
          </a:p>
          <a:p>
            <a:pPr eaLnBrk="1" hangingPunct="1"/>
            <a:endParaRPr lang="en-US" dirty="0" smtClean="0"/>
          </a:p>
        </p:txBody>
      </p:sp>
      <p:pic>
        <p:nvPicPr>
          <p:cNvPr id="10247" name="Picture 6" descr="080_frog_eggs.jpg"/>
          <p:cNvPicPr>
            <a:picLocks noChangeAspect="1"/>
          </p:cNvPicPr>
          <p:nvPr/>
        </p:nvPicPr>
        <p:blipFill>
          <a:blip r:embed="rId2" cstate="print"/>
          <a:srcRect/>
          <a:stretch>
            <a:fillRect/>
          </a:stretch>
        </p:blipFill>
        <p:spPr bwMode="auto">
          <a:xfrm>
            <a:off x="533400" y="4191000"/>
            <a:ext cx="3425825" cy="2278063"/>
          </a:xfrm>
          <a:prstGeom prst="rect">
            <a:avLst/>
          </a:prstGeom>
          <a:noFill/>
          <a:ln w="9525">
            <a:noFill/>
            <a:miter lim="800000"/>
            <a:headEnd/>
            <a:tailEnd/>
          </a:ln>
        </p:spPr>
      </p:pic>
      <p:pic>
        <p:nvPicPr>
          <p:cNvPr id="10248" name="Picture 7" descr="Symptoms-of-Molar-Pregnancy.gif"/>
          <p:cNvPicPr>
            <a:picLocks noChangeAspect="1"/>
          </p:cNvPicPr>
          <p:nvPr/>
        </p:nvPicPr>
        <p:blipFill>
          <a:blip r:embed="rId3" cstate="print"/>
          <a:srcRect/>
          <a:stretch>
            <a:fillRect/>
          </a:stretch>
        </p:blipFill>
        <p:spPr bwMode="auto">
          <a:xfrm>
            <a:off x="5867400" y="4191000"/>
            <a:ext cx="2590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44562"/>
          </a:xfrm>
        </p:spPr>
        <p:txBody>
          <a:bodyPr/>
          <a:lstStyle/>
          <a:p>
            <a:pPr eaLnBrk="1" hangingPunct="1"/>
            <a:r>
              <a:rPr lang="en-US" smtClean="0"/>
              <a:t>Advantages of sexual reproduction:</a:t>
            </a:r>
          </a:p>
        </p:txBody>
      </p:sp>
      <p:sp>
        <p:nvSpPr>
          <p:cNvPr id="11267" name="Content Placeholder 2"/>
          <p:cNvSpPr>
            <a:spLocks noGrp="1"/>
          </p:cNvSpPr>
          <p:nvPr>
            <p:ph idx="1"/>
          </p:nvPr>
        </p:nvSpPr>
        <p:spPr>
          <a:xfrm>
            <a:off x="457200" y="1295400"/>
            <a:ext cx="8229600" cy="4830763"/>
          </a:xfrm>
        </p:spPr>
        <p:txBody>
          <a:bodyPr/>
          <a:lstStyle/>
          <a:p>
            <a:pPr eaLnBrk="1" hangingPunct="1"/>
            <a:r>
              <a:rPr lang="en-US" dirty="0" smtClean="0"/>
              <a:t>Sexual reproduction allows for </a:t>
            </a:r>
            <a:r>
              <a:rPr lang="en-US" b="1" u="sng" dirty="0" smtClean="0">
                <a:solidFill>
                  <a:srgbClr val="FF0000"/>
                </a:solidFill>
              </a:rPr>
              <a:t>different gene (DNA) combinations </a:t>
            </a:r>
            <a:r>
              <a:rPr lang="en-US" dirty="0" smtClean="0"/>
              <a:t>which can </a:t>
            </a:r>
            <a:r>
              <a:rPr lang="en-US" b="1" u="sng" dirty="0" smtClean="0">
                <a:solidFill>
                  <a:srgbClr val="FF0000"/>
                </a:solidFill>
              </a:rPr>
              <a:t>increase the chances</a:t>
            </a:r>
            <a:r>
              <a:rPr lang="en-US" dirty="0" smtClean="0"/>
              <a:t> of survival for a species.  </a:t>
            </a:r>
          </a:p>
          <a:p>
            <a:pPr eaLnBrk="1" hangingPunct="1"/>
            <a:endParaRPr lang="en-US" dirty="0" smtClean="0"/>
          </a:p>
        </p:txBody>
      </p:sp>
      <p:pic>
        <p:nvPicPr>
          <p:cNvPr id="11268" name="Picture 3" descr="bird2.jpg"/>
          <p:cNvPicPr>
            <a:picLocks noChangeAspect="1"/>
          </p:cNvPicPr>
          <p:nvPr/>
        </p:nvPicPr>
        <p:blipFill>
          <a:blip r:embed="rId2" cstate="print"/>
          <a:srcRect/>
          <a:stretch>
            <a:fillRect/>
          </a:stretch>
        </p:blipFill>
        <p:spPr bwMode="auto">
          <a:xfrm>
            <a:off x="914400" y="3124200"/>
            <a:ext cx="7086600" cy="3603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Review: What process makes gametes?</a:t>
            </a:r>
          </a:p>
        </p:txBody>
      </p:sp>
      <p:sp>
        <p:nvSpPr>
          <p:cNvPr id="2" name="Content Placeholder 1"/>
          <p:cNvSpPr>
            <a:spLocks noGrp="1"/>
          </p:cNvSpPr>
          <p:nvPr>
            <p:ph sz="half" idx="1"/>
          </p:nvPr>
        </p:nvSpPr>
        <p:spPr>
          <a:xfrm>
            <a:off x="457200" y="1600200"/>
            <a:ext cx="4419600" cy="4525963"/>
          </a:xfrm>
        </p:spPr>
        <p:txBody>
          <a:bodyPr/>
          <a:lstStyle/>
          <a:p>
            <a:pPr marL="0" indent="0" algn="ctr">
              <a:buNone/>
            </a:pPr>
            <a:r>
              <a:rPr lang="en-US" sz="4800" dirty="0" smtClean="0"/>
              <a:t>MEIOSIS!</a:t>
            </a:r>
          </a:p>
          <a:p>
            <a:pPr marL="0" indent="0">
              <a:buNone/>
            </a:pPr>
            <a:endParaRPr lang="en-US" sz="4000" dirty="0" smtClean="0"/>
          </a:p>
          <a:p>
            <a:pPr marL="0" indent="0">
              <a:buNone/>
            </a:pPr>
            <a:r>
              <a:rPr lang="en-US" sz="4000" dirty="0" smtClean="0"/>
              <a:t>Are the cells haploid or diploid?</a:t>
            </a:r>
          </a:p>
          <a:p>
            <a:pPr marL="0" indent="0" algn="ctr">
              <a:buNone/>
            </a:pPr>
            <a:r>
              <a:rPr lang="en-US" sz="4000" dirty="0" smtClean="0"/>
              <a:t>HAPLOID!</a:t>
            </a:r>
          </a:p>
        </p:txBody>
      </p:sp>
      <p:pic>
        <p:nvPicPr>
          <p:cNvPr id="7" name="Content Placeholder 4" descr="meiosis.jpg"/>
          <p:cNvPicPr>
            <a:picLocks noGrp="1" noChangeAspect="1"/>
          </p:cNvPicPr>
          <p:nvPr>
            <p:ph sz="half" idx="2"/>
          </p:nvPr>
        </p:nvPicPr>
        <p:blipFill>
          <a:blip r:embed="rId2" cstate="print"/>
          <a:srcRect/>
          <a:stretch>
            <a:fillRect/>
          </a:stretch>
        </p:blipFill>
        <p:spPr>
          <a:xfrm>
            <a:off x="4933950" y="1716881"/>
            <a:ext cx="3467100" cy="4292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946</Words>
  <Application>Microsoft Office PowerPoint</Application>
  <PresentationFormat>On-screen Show (4:3)</PresentationFormat>
  <Paragraphs>104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Reproduction</vt:lpstr>
      <vt:lpstr>Reproduction Strategies</vt:lpstr>
      <vt:lpstr>Asexual Reproduction</vt:lpstr>
      <vt:lpstr>Asexual Reproduction </vt:lpstr>
      <vt:lpstr>Advantages of asexual reproduction </vt:lpstr>
      <vt:lpstr>Sexual Reproduction</vt:lpstr>
      <vt:lpstr>Types of sexual reproduction: These are characterized by where fertilization takes place.   </vt:lpstr>
      <vt:lpstr>Advantages of sexual reproduction:</vt:lpstr>
      <vt:lpstr>Review: What process makes gametes?</vt:lpstr>
      <vt:lpstr>What are the 2 kinds of gametes? </vt:lpstr>
      <vt:lpstr>How are gametes different than somatic cells?</vt:lpstr>
      <vt:lpstr>How are somatic different than gamete cells?</vt:lpstr>
      <vt:lpstr>PowerPoint Presentation</vt:lpstr>
      <vt:lpstr>PowerPoint Presentation</vt:lpstr>
      <vt:lpstr>PowerPoint Presentation</vt:lpstr>
      <vt:lpstr>Male Reproductive System</vt:lpstr>
      <vt:lpstr>PowerPoint Presentation</vt:lpstr>
      <vt:lpstr>PowerPoint Presentation</vt:lpstr>
      <vt:lpstr>Female Reproductive System</vt:lpstr>
      <vt:lpstr>PowerPoint Presentation</vt:lpstr>
      <vt:lpstr>Egg Production</vt:lpstr>
      <vt:lpstr>PowerPoint Presentation</vt:lpstr>
      <vt:lpstr>PowerPoint Presentation</vt:lpstr>
      <vt:lpstr>How Fertilization Occurs</vt:lpstr>
      <vt:lpstr>What is another name for the fertilized ovum?</vt:lpstr>
      <vt:lpstr>PowerPoint Presentation</vt:lpstr>
      <vt:lpstr>PowerPoint Presentation</vt:lpstr>
      <vt:lpstr>PowerPoint Presentation</vt:lpstr>
      <vt:lpstr>PowerPoint Presentation</vt:lpstr>
    </vt:vector>
  </TitlesOfParts>
  <Company>Northside Independent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Reproduction and Meiosis</dc:title>
  <dc:creator>e050435</dc:creator>
  <cp:lastModifiedBy>Thania Gottschalk</cp:lastModifiedBy>
  <cp:revision>27</cp:revision>
  <dcterms:created xsi:type="dcterms:W3CDTF">2012-01-11T15:18:47Z</dcterms:created>
  <dcterms:modified xsi:type="dcterms:W3CDTF">2017-02-09T18:35:41Z</dcterms:modified>
</cp:coreProperties>
</file>