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  <p:sldId id="268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246"/>
  </p:normalViewPr>
  <p:slideViewPr>
    <p:cSldViewPr snapToGrid="0" snapToObjects="1">
      <p:cViewPr varScale="1">
        <p:scale>
          <a:sx n="87" d="100"/>
          <a:sy n="87" d="100"/>
        </p:scale>
        <p:origin x="-62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352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9F529CF-D8EE-42A4-BC4C-FD73DF98601D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738790C-EC70-4838-BC0A-F9081AF68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04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C4224-B912-42BA-B02B-EDDA63138B98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D8EB7-FA4B-4A6F-BDCB-7EA8CD502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7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F36D8-E107-4D48-AE55-561460614E80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D10BD-61ED-456C-98F3-F66B559A4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09505-66BB-4E6C-B2F3-E27F11C3886B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58D80-811E-49B9-A439-F096434FA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36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200" smtClean="0">
                <a:solidFill>
                  <a:srgbClr val="8AD0D6"/>
                </a:solidFill>
                <a:latin typeface="Arial" pitchFamily="34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200" smtClean="0">
                <a:solidFill>
                  <a:srgbClr val="8AD0D6"/>
                </a:solidFill>
                <a:latin typeface="Arial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4C767F-19A1-4A30-8B5D-E3A93BD81D3A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F2772D-FE97-4F5E-B6C0-9FF702900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13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21639-7794-47A0-92D6-0191E3FF0625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C82A6-7963-4D67-B1B9-69B54E121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15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9FB51F-8191-4CE8-9C53-9936A69DD30A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EE0F08-B564-4DA2-8B6D-9291CACAE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76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901E76-7636-4F12-8841-AB746F972CCE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D8D817-FEC6-4333-8B83-113E05884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30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1AB81-BF2C-4B53-974A-C2AB855F7945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80B24-44E0-46E8-A025-2E969B6DC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01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ED73-8324-41FD-8925-858D44EBD699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093C5-3F5E-499B-884F-654965086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8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0A059-BA7F-4FA6-AC9E-B30B390DF181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DEA0A-B494-466C-86C2-47D4BC37B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2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606FA-81A0-4883-AA7E-DA7B42D30764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ED27-8877-4A70-B08E-CCF3C8077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0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47742-82D9-441E-A475-3A6815970A88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E4EC9-8C04-45C2-BD8C-AA6F984AC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9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15C2-DA38-4457-8F0F-7FBF397B6FA2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C8714-B7DA-4EAB-88AF-15D9AECA7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8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03B80-C233-47BF-8805-B00716ECC675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B4AE9-358B-47C6-8A14-C9BF79A9E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3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DDAE1-F823-4497-BD56-A53F689758E3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FAF29-3831-4F0B-8A94-BD906ECE1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E643A-2FFB-4F39-A7AE-E19B175457B6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E0208-979D-42B3-9B53-E60B1BF75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8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70DE2-9CF5-4DFB-B2C1-FD759FC10628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D30E8-A2A1-430B-BA18-8EA0C069F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3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>
            <a:fillRect/>
          </a:stretch>
        </p:blipFill>
        <p:spPr bwMode="auto">
          <a:xfrm>
            <a:off x="8605838" y="6096000"/>
            <a:ext cx="993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80808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E0E024-61CC-4457-944D-86F539CE84FF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8777A1-54C9-4575-AE2B-3971BC747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5" r:id="rId12"/>
    <p:sldLayoutId id="2147483742" r:id="rId13"/>
    <p:sldLayoutId id="2147483746" r:id="rId14"/>
    <p:sldLayoutId id="2147483747" r:id="rId15"/>
    <p:sldLayoutId id="2147483743" r:id="rId16"/>
    <p:sldLayoutId id="2147483744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0Elo-zX1k8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Nucleic+acid&amp;source=images&amp;cd=&amp;cad=rja&amp;uact=8&amp;ved=0CAcQjRw&amp;url=https://unlockinglifescode.org/media/details/440&amp;ei=JIrLVMrQN8emyASS54D4Ag&amp;bvm=bv.84607526,d.aWw&amp;psig=AFQjCNEmyUN9ZonpHdJq3Q11Pfnh8t8jOw&amp;ust=142271170827748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Nucleic+acid&amp;source=images&amp;cd=&amp;cad=rja&amp;uact=8&amp;ved=0CAcQjRw&amp;url=https://unlockinglifescode.org/media/details/440&amp;ei=JIrLVMrQN8emyASS54D4Ag&amp;bvm=bv.84607526,d.aWw&amp;psig=AFQjCNEmyUN9ZonpHdJq3Q11Pfnh8t8jOw&amp;ust=142271170827748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155700" y="1447800"/>
            <a:ext cx="8824913" cy="3328988"/>
          </a:xfrm>
        </p:spPr>
        <p:txBody>
          <a:bodyPr/>
          <a:lstStyle/>
          <a:p>
            <a:pPr eaLnBrk="1" hangingPunct="1"/>
            <a:r>
              <a:rPr lang="en-US" sz="8500" smtClean="0"/>
              <a:t>RNA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155700" y="4776788"/>
            <a:ext cx="8824913" cy="862012"/>
          </a:xfrm>
        </p:spPr>
        <p:txBody>
          <a:bodyPr/>
          <a:lstStyle/>
          <a:p>
            <a:pPr eaLnBrk="1" hangingPunct="1"/>
            <a:endParaRPr lang="en-US" cap="none" smtClean="0">
              <a:solidFill>
                <a:srgbClr val="8AD0D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3 TYPES OF RNA CONTINUED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11313"/>
            <a:ext cx="8945563" cy="4195762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sz="3500" b="1" u="sng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TRANSFER RNA (tRNA)</a:t>
            </a:r>
            <a:r>
              <a:rPr lang="en-US" sz="350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transfers each amino acid to the ribosome</a:t>
            </a:r>
          </a:p>
          <a:p>
            <a:pPr marL="0" indent="0" eaLnBrk="1" hangingPunct="1"/>
            <a:endParaRPr lang="en-US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5" y="3216275"/>
            <a:ext cx="2819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3 TYPES OF RNA CONTINUED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11313"/>
            <a:ext cx="8945563" cy="4195762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sz="3500" b="1" u="sng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RIBOSOMAL RNA (rRNA)</a:t>
            </a:r>
            <a:r>
              <a:rPr lang="en-US" sz="350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makes the ribosomes</a:t>
            </a:r>
          </a:p>
          <a:p>
            <a:pPr marL="0" indent="0" eaLnBrk="1" hangingPunct="1"/>
            <a:endParaRPr lang="en-US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13" y="3011488"/>
            <a:ext cx="297180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DNA AND RNA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100" smtClean="0"/>
              <a:t>DEOXYRIBO</a:t>
            </a:r>
            <a:r>
              <a:rPr lang="en-US" sz="4100" smtClean="0">
                <a:solidFill>
                  <a:srgbClr val="FF0000"/>
                </a:solidFill>
              </a:rPr>
              <a:t>NUCLEIC</a:t>
            </a:r>
            <a:r>
              <a:rPr lang="en-US" sz="4100" smtClean="0"/>
              <a:t> ACID</a:t>
            </a:r>
          </a:p>
          <a:p>
            <a:pPr lvl="3" eaLnBrk="1" hangingPunct="1"/>
            <a:endParaRPr lang="en-US" sz="350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4100" smtClean="0"/>
              <a:t>RIBO</a:t>
            </a:r>
            <a:r>
              <a:rPr lang="en-US" sz="4100" smtClean="0">
                <a:solidFill>
                  <a:srgbClr val="FF0000"/>
                </a:solidFill>
              </a:rPr>
              <a:t>NUCLEIC</a:t>
            </a:r>
            <a:r>
              <a:rPr lang="en-US" sz="4100" smtClean="0"/>
              <a:t> ACID</a:t>
            </a:r>
          </a:p>
          <a:p>
            <a:pPr eaLnBrk="1" hangingPunct="1"/>
            <a:endParaRPr lang="en-US" sz="3500" smtClean="0"/>
          </a:p>
          <a:p>
            <a:pPr eaLnBrk="1" hangingPunct="1"/>
            <a:endParaRPr lang="en-US" sz="35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Amoeba Sisters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tooltip="Share link"/>
              </a:rPr>
              <a:t>https://youtu.be/0Elo-zX1k8M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8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DNA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1655763"/>
            <a:ext cx="9853612" cy="45926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500" smtClean="0"/>
              <a:t>DNA: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500" smtClean="0"/>
              <a:t> DEOXYRIBONUCLEIC ACID</a:t>
            </a:r>
          </a:p>
          <a:p>
            <a:pPr eaLnBrk="1" hangingPunct="1">
              <a:lnSpc>
                <a:spcPct val="90000"/>
              </a:lnSpc>
            </a:pPr>
            <a:r>
              <a:rPr lang="en-US" sz="3900" smtClean="0"/>
              <a:t>MAIN JOB: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500" smtClean="0"/>
              <a:t>STORES GENETIC INFORMATION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3300" smtClean="0"/>
              <a:t>TRANSMITS GENETIC INFO FROM  ONE GENERATION TO THE NEXT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500" smtClean="0"/>
              <a:t>DNA CONTROLS THE PRODUCTION OF PROTEINS WITHIN THE CELL</a:t>
            </a:r>
          </a:p>
          <a:p>
            <a:pPr eaLnBrk="1" hangingPunct="1">
              <a:lnSpc>
                <a:spcPct val="90000"/>
              </a:lnSpc>
            </a:pPr>
            <a:endParaRPr lang="en-US" sz="3900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DNA RECAP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16890"/>
            <a:ext cx="10246879" cy="4757786"/>
          </a:xfrm>
          <a:extLst/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3500" dirty="0" smtClean="0"/>
              <a:t>WHAT MAKES UP DNA?</a:t>
            </a:r>
            <a:endParaRPr lang="en-US" sz="3300" dirty="0"/>
          </a:p>
          <a:p>
            <a:pPr lvl="2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3100" dirty="0" smtClean="0"/>
              <a:t>NUCLEOTIDES</a:t>
            </a:r>
          </a:p>
          <a:p>
            <a:pPr lvl="4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900" dirty="0" smtClean="0"/>
              <a:t>PHOSPHATE</a:t>
            </a:r>
          </a:p>
          <a:p>
            <a:pPr lvl="4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900" dirty="0" smtClean="0"/>
              <a:t>DEOXYRIBOSE SUGAR</a:t>
            </a:r>
          </a:p>
          <a:p>
            <a:pPr lvl="4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900" dirty="0" smtClean="0"/>
              <a:t>NITROGEN BASE</a:t>
            </a:r>
          </a:p>
          <a:p>
            <a:pPr lvl="6">
              <a:defRPr/>
            </a:pPr>
            <a:r>
              <a:rPr lang="en-US" sz="2900" dirty="0" smtClean="0"/>
              <a:t>ADENINE</a:t>
            </a:r>
          </a:p>
          <a:p>
            <a:pPr lvl="6">
              <a:defRPr/>
            </a:pPr>
            <a:r>
              <a:rPr lang="en-US" sz="2900" dirty="0" smtClean="0"/>
              <a:t>THYMINE</a:t>
            </a:r>
          </a:p>
          <a:p>
            <a:pPr lvl="6">
              <a:defRPr/>
            </a:pPr>
            <a:r>
              <a:rPr lang="en-US" sz="2900" dirty="0" smtClean="0"/>
              <a:t>CYTOSINE</a:t>
            </a:r>
          </a:p>
          <a:p>
            <a:pPr lvl="6">
              <a:defRPr/>
            </a:pPr>
            <a:r>
              <a:rPr lang="en-US" sz="2900" dirty="0" smtClean="0"/>
              <a:t>GUANINE</a:t>
            </a:r>
          </a:p>
          <a:p>
            <a:pPr lvl="4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sz="2900" dirty="0" smtClean="0"/>
          </a:p>
          <a:p>
            <a:pPr lvl="4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NUCLEOTIDE</a:t>
            </a:r>
          </a:p>
        </p:txBody>
      </p:sp>
      <p:pic>
        <p:nvPicPr>
          <p:cNvPr id="819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8188" y="1592263"/>
            <a:ext cx="5692775" cy="46307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DNA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3" y="1852613"/>
            <a:ext cx="6180137" cy="4195762"/>
          </a:xfrm>
        </p:spPr>
        <p:txBody>
          <a:bodyPr/>
          <a:lstStyle/>
          <a:p>
            <a:pPr eaLnBrk="1" hangingPunct="1"/>
            <a:r>
              <a:rPr lang="en-US" sz="2700" smtClean="0"/>
              <a:t>DOUBLE HELIX: TWISTED LADDER</a:t>
            </a:r>
          </a:p>
        </p:txBody>
      </p:sp>
      <p:pic>
        <p:nvPicPr>
          <p:cNvPr id="9220" name="Picture 2" descr="https://unlockinglifescode.org/sites/default/files/nucleic_acid_l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7" t="7895" r="44737" b="9210"/>
          <a:stretch>
            <a:fillRect/>
          </a:stretch>
        </p:blipFill>
        <p:spPr bwMode="auto">
          <a:xfrm>
            <a:off x="6411913" y="381000"/>
            <a:ext cx="3883025" cy="627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42963" y="3040063"/>
            <a:ext cx="6172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800" b="1" u="sng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C    </a:t>
            </a:r>
            <a:r>
              <a:rPr lang="en-US" sz="2800">
                <a:latin typeface="Verdana" pitchFamily="34" charset="0"/>
                <a:ea typeface="Verdana" pitchFamily="34" charset="0"/>
                <a:cs typeface="Verdana" pitchFamily="34" charset="0"/>
              </a:rPr>
              <a:t>pairs with </a:t>
            </a:r>
            <a:r>
              <a:rPr lang="en-US" sz="2800" b="1" u="sng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__G__ </a:t>
            </a:r>
            <a:r>
              <a:rPr lang="en-US" sz="2800" u="sng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eaLnBrk="1" hangingPunct="1"/>
            <a:r>
              <a:rPr lang="en-US" sz="2800" b="1" u="sng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__A__ </a:t>
            </a:r>
            <a:r>
              <a:rPr lang="en-US" sz="2800">
                <a:latin typeface="Verdana" pitchFamily="34" charset="0"/>
                <a:ea typeface="Verdana" pitchFamily="34" charset="0"/>
                <a:cs typeface="Verdana" pitchFamily="34" charset="0"/>
              </a:rPr>
              <a:t>pairs with </a:t>
            </a:r>
            <a:r>
              <a:rPr lang="en-US" sz="2800" b="1" u="sng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__T__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RNA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706563"/>
            <a:ext cx="8945563" cy="4195762"/>
          </a:xfrm>
        </p:spPr>
        <p:txBody>
          <a:bodyPr/>
          <a:lstStyle/>
          <a:p>
            <a:pPr eaLnBrk="1" hangingPunct="1"/>
            <a:r>
              <a:rPr lang="en-US" sz="3300" smtClean="0"/>
              <a:t>RIBONUCLEIC ACID</a:t>
            </a:r>
          </a:p>
          <a:p>
            <a:pPr eaLnBrk="1" hangingPunct="1"/>
            <a:r>
              <a:rPr lang="en-US" sz="3300" smtClean="0"/>
              <a:t>MAIN JOB:</a:t>
            </a:r>
          </a:p>
          <a:p>
            <a:pPr lvl="1" eaLnBrk="1" hangingPunct="1"/>
            <a:r>
              <a:rPr lang="en-US" sz="3300" smtClean="0"/>
              <a:t>CODE FOR PROTEINS</a:t>
            </a:r>
          </a:p>
          <a:p>
            <a:pPr lvl="1" eaLnBrk="1" hangingPunct="1"/>
            <a:r>
              <a:rPr lang="en-US" sz="3100" smtClean="0"/>
              <a:t>ASSEMBLES AMINO ACIDS INTO PROTEINS</a:t>
            </a:r>
          </a:p>
          <a:p>
            <a:pPr lvl="1" eaLnBrk="1" hangingPunct="1"/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RNA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2" y="1532656"/>
            <a:ext cx="9789679" cy="4994268"/>
          </a:xfrm>
          <a:extLst/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3500" dirty="0" smtClean="0"/>
              <a:t>WHAT MAKES UP RNA?</a:t>
            </a:r>
          </a:p>
          <a:p>
            <a:pPr lvl="2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3100" dirty="0" smtClean="0"/>
              <a:t>NUCLEOTIDES</a:t>
            </a:r>
          </a:p>
          <a:p>
            <a:pPr lvl="4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900" dirty="0" smtClean="0"/>
              <a:t>PHOSPHATE</a:t>
            </a:r>
          </a:p>
          <a:p>
            <a:pPr lvl="4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900" dirty="0" smtClean="0"/>
              <a:t>RIBOSE SUGAR</a:t>
            </a:r>
          </a:p>
          <a:p>
            <a:pPr lvl="4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900" dirty="0" smtClean="0"/>
              <a:t>NITROGEN BASE</a:t>
            </a:r>
          </a:p>
          <a:p>
            <a:pPr lvl="6">
              <a:defRPr/>
            </a:pPr>
            <a:r>
              <a:rPr lang="en-US" sz="2900" dirty="0" smtClean="0"/>
              <a:t>ADENINE</a:t>
            </a:r>
          </a:p>
          <a:p>
            <a:pPr lvl="6">
              <a:defRPr/>
            </a:pPr>
            <a:r>
              <a:rPr lang="en-US" sz="2900" b="1" dirty="0" smtClean="0">
                <a:solidFill>
                  <a:srgbClr val="FFC000"/>
                </a:solidFill>
              </a:rPr>
              <a:t>URACIL</a:t>
            </a:r>
          </a:p>
          <a:p>
            <a:pPr lvl="6">
              <a:defRPr/>
            </a:pPr>
            <a:r>
              <a:rPr lang="en-US" sz="2900" dirty="0" smtClean="0"/>
              <a:t>GUANINE</a:t>
            </a:r>
          </a:p>
          <a:p>
            <a:pPr lvl="6">
              <a:defRPr/>
            </a:pPr>
            <a:r>
              <a:rPr lang="en-US" sz="2900" dirty="0" smtClean="0"/>
              <a:t>CYTOSINE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RNA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638"/>
            <a:ext cx="5834062" cy="4195762"/>
          </a:xfrm>
        </p:spPr>
        <p:txBody>
          <a:bodyPr/>
          <a:lstStyle/>
          <a:p>
            <a:pPr eaLnBrk="1" hangingPunct="1"/>
            <a:r>
              <a:rPr lang="en-US" sz="3500" smtClean="0"/>
              <a:t>SINGLE STRANDED</a:t>
            </a:r>
          </a:p>
        </p:txBody>
      </p:sp>
      <p:pic>
        <p:nvPicPr>
          <p:cNvPr id="12292" name="Picture 2" descr="https://unlockinglifescode.org/sites/default/files/nucleic_acid_l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72" t="9605" r="6215" b="9814"/>
          <a:stretch>
            <a:fillRect/>
          </a:stretch>
        </p:blipFill>
        <p:spPr bwMode="auto">
          <a:xfrm>
            <a:off x="6937375" y="304800"/>
            <a:ext cx="3405188" cy="637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03313" y="3673475"/>
            <a:ext cx="6172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800" b="1" u="sng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C    </a:t>
            </a:r>
            <a:r>
              <a:rPr lang="en-US" sz="2800">
                <a:latin typeface="Verdana" pitchFamily="34" charset="0"/>
                <a:ea typeface="Verdana" pitchFamily="34" charset="0"/>
                <a:cs typeface="Verdana" pitchFamily="34" charset="0"/>
              </a:rPr>
              <a:t>pairs with </a:t>
            </a:r>
            <a:r>
              <a:rPr lang="en-US" sz="2800" b="1" u="sng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__G__ </a:t>
            </a:r>
            <a:r>
              <a:rPr lang="en-US" sz="2800" u="sng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eaLnBrk="1" hangingPunct="1"/>
            <a:r>
              <a:rPr lang="en-US" sz="2800" b="1" u="sng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__A__ </a:t>
            </a:r>
            <a:r>
              <a:rPr lang="en-US" sz="2800">
                <a:latin typeface="Verdana" pitchFamily="34" charset="0"/>
                <a:ea typeface="Verdana" pitchFamily="34" charset="0"/>
                <a:cs typeface="Verdana" pitchFamily="34" charset="0"/>
              </a:rPr>
              <a:t>pairs with </a:t>
            </a:r>
            <a:r>
              <a:rPr lang="en-US" sz="2800" b="1" u="sng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__U__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3 TYPES OF RNA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66813" y="1663700"/>
            <a:ext cx="9191625" cy="1708150"/>
          </a:xfrm>
        </p:spPr>
        <p:txBody>
          <a:bodyPr>
            <a:spAutoFit/>
          </a:bodyPr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sz="3500" b="1" u="sng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MESSENGER RNA (mRNA) </a:t>
            </a:r>
            <a:r>
              <a:rPr lang="en-US" sz="350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takes messages from the DNA to the rest of the cell.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3865563"/>
            <a:ext cx="6400800" cy="223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572</TotalTime>
  <Words>189</Words>
  <Application>Microsoft Office PowerPoint</Application>
  <PresentationFormat>Custom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Ion</vt:lpstr>
      <vt:lpstr>RNA</vt:lpstr>
      <vt:lpstr>DNA RECAP</vt:lpstr>
      <vt:lpstr>DNA RECAP CONTINUED</vt:lpstr>
      <vt:lpstr>NUCLEOTIDE</vt:lpstr>
      <vt:lpstr>DNA STRUCTURE</vt:lpstr>
      <vt:lpstr>RNA</vt:lpstr>
      <vt:lpstr>RNA CONTINUED</vt:lpstr>
      <vt:lpstr>RNA STRUCTURE</vt:lpstr>
      <vt:lpstr>3 TYPES OF RNA</vt:lpstr>
      <vt:lpstr>3 TYPES OF RNA CONTINUED</vt:lpstr>
      <vt:lpstr>3 TYPES OF RNA CONTINUED</vt:lpstr>
      <vt:lpstr>DNA AND RNA</vt:lpstr>
      <vt:lpstr>Amoeba Sisters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</dc:title>
  <dc:creator>Thania Garcia</dc:creator>
  <cp:lastModifiedBy>Thania Gottschalk</cp:lastModifiedBy>
  <cp:revision>14</cp:revision>
  <dcterms:created xsi:type="dcterms:W3CDTF">2016-01-26T02:58:50Z</dcterms:created>
  <dcterms:modified xsi:type="dcterms:W3CDTF">2017-01-26T22:05:49Z</dcterms:modified>
</cp:coreProperties>
</file>